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1pPr>
    <a:lvl2pPr marL="0" marR="0" indent="4572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2pPr>
    <a:lvl3pPr marL="0" marR="0" indent="9144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3pPr>
    <a:lvl4pPr marL="0" marR="0" indent="13716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4pPr>
    <a:lvl5pPr marL="0" marR="0" indent="18288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5pPr>
    <a:lvl6pPr marL="0" marR="0" indent="22860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6pPr>
    <a:lvl7pPr marL="0" marR="0" indent="27432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7pPr>
    <a:lvl8pPr marL="0" marR="0" indent="32004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8pPr>
    <a:lvl9pPr marL="0" marR="0" indent="365760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Presentation Title"/>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00E8FF"/>
                    </a:gs>
                    <a:gs pos="100000">
                      <a:srgbClr val="FF00F7"/>
                    </a:gs>
                  </a:gsLst>
                  <a:lin ang="3967761" scaled="0"/>
                </a:gradFill>
              </a:defRPr>
            </a:lvl1pPr>
          </a:lstStyle>
          <a:p>
            <a:pPr/>
            <a:r>
              <a:t>Presentation Title</a:t>
            </a:r>
          </a:p>
        </p:txBody>
      </p:sp>
      <p:sp>
        <p:nvSpPr>
          <p:cNvPr id="12" name="Author and Date"/>
          <p:cNvSpPr txBox="1"/>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13" name="Body Level One…"/>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prstGeom prst="rect">
            <a:avLst/>
          </a:prstGeom>
        </p:spPr>
        <p:txBody>
          <a:bodyPr/>
          <a:lstStyle/>
          <a:p>
            <a:pPr/>
            <a:r>
              <a:t>Slide Title</a:t>
            </a:r>
          </a:p>
        </p:txBody>
      </p:sp>
      <p:sp>
        <p:nvSpPr>
          <p:cNvPr id="100"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70000" y="812800"/>
            <a:ext cx="21844000" cy="1562100"/>
          </a:xfrm>
          <a:prstGeom prst="rect">
            <a:avLst/>
          </a:prstGeom>
        </p:spPr>
        <p:txBody>
          <a:bodyPr/>
          <a:lstStyle/>
          <a:p>
            <a:pPr/>
            <a:r>
              <a:t>Agenda Title</a:t>
            </a:r>
          </a:p>
        </p:txBody>
      </p:sp>
      <p:sp>
        <p:nvSpPr>
          <p:cNvPr id="109" name="Agenda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pc="-252" sz="8400">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pc="-448" sz="22400">
                <a:gradFill flip="none" rotWithShape="1">
                  <a:gsLst>
                    <a:gs pos="0">
                      <a:srgbClr val="00E8FF"/>
                    </a:gs>
                    <a:gs pos="100000">
                      <a:srgbClr val="FF00F7"/>
                    </a:gs>
                  </a:gsLst>
                  <a:lin ang="3967761" scaled="0"/>
                </a:gradFill>
                <a:latin typeface="+mn-lt"/>
                <a:ea typeface="+mn-ea"/>
                <a:cs typeface="+mn-cs"/>
                <a:sym typeface="Graphik Semibold"/>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pPr/>
            <a:r>
              <a:t>Attribution</a:t>
            </a:r>
          </a:p>
        </p:txBody>
      </p:sp>
      <p:sp>
        <p:nvSpPr>
          <p:cNvPr id="136" name="Body Level One…"/>
          <p:cNvSpPr txBox="1"/>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pc="-168" sz="8400">
                <a:gradFill flip="none" rotWithShape="1">
                  <a:gsLst>
                    <a:gs pos="0">
                      <a:srgbClr val="FF00D8"/>
                    </a:gs>
                    <a:gs pos="100000">
                      <a:srgbClr val="FFFD00"/>
                    </a:gs>
                  </a:gsLst>
                  <a:lin ang="2700000" scaled="0"/>
                </a:gradFill>
                <a:latin typeface="+mn-lt"/>
                <a:ea typeface="+mn-ea"/>
                <a:cs typeface="+mn-cs"/>
                <a:sym typeface="Graphik Semibold"/>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Northern Lights display over a snowy landscape"/>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145" name="Colourful clouds against a starry night sky"/>
          <p:cNvSpPr/>
          <p:nvPr>
            <p:ph type="pic" sz="half" idx="22"/>
          </p:nvPr>
        </p:nvSpPr>
        <p:spPr>
          <a:xfrm>
            <a:off x="12192000" y="-641351"/>
            <a:ext cx="12192000" cy="8128001"/>
          </a:xfrm>
          <a:prstGeom prst="rect">
            <a:avLst/>
          </a:prstGeom>
        </p:spPr>
        <p:txBody>
          <a:bodyPr lIns="91439" tIns="45719" rIns="91439" bIns="45719">
            <a:noAutofit/>
          </a:bodyPr>
          <a:lstStyle/>
          <a:p>
            <a:pPr/>
          </a:p>
        </p:txBody>
      </p:sp>
      <p:sp>
        <p:nvSpPr>
          <p:cNvPr id="146" name="Northern Lights display over a snowy mountain landscape"/>
          <p:cNvSpPr/>
          <p:nvPr>
            <p:ph type="pic" idx="23"/>
          </p:nvPr>
        </p:nvSpPr>
        <p:spPr>
          <a:xfrm>
            <a:off x="-1" y="-2258501"/>
            <a:ext cx="12166601" cy="18233003"/>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Northern Lights display over a snowy landscap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Northern Lights display in a dark night sky over mountains"/>
          <p:cNvSpPr/>
          <p:nvPr>
            <p:ph type="pic" idx="21"/>
          </p:nvPr>
        </p:nvSpPr>
        <p:spPr>
          <a:xfrm>
            <a:off x="0" y="-762000"/>
            <a:ext cx="24384000" cy="152400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pPr/>
            <a:r>
              <a:t>Author and Date</a:t>
            </a:r>
          </a:p>
        </p:txBody>
      </p:sp>
      <p:sp>
        <p:nvSpPr>
          <p:cNvPr id="23" name="Presentation Title"/>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lvl1pPr>
          </a:lstStyle>
          <a:p>
            <a:pPr/>
            <a:r>
              <a:t>Presentation Title</a:t>
            </a:r>
          </a:p>
        </p:txBody>
      </p:sp>
      <p:sp>
        <p:nvSpPr>
          <p:cNvPr id="24" name="Body Level One…"/>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olourful clouds against a starry night sky"/>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70000" y="3886200"/>
            <a:ext cx="9652000" cy="3200202"/>
          </a:xfrm>
          <a:prstGeom prst="rect">
            <a:avLst/>
          </a:prstGeom>
        </p:spPr>
        <p:txBody>
          <a:bodyPr/>
          <a:lstStyle/>
          <a:p>
            <a:pPr/>
            <a:r>
              <a:t>Slide Title</a:t>
            </a:r>
          </a:p>
        </p:txBody>
      </p:sp>
      <p:sp>
        <p:nvSpPr>
          <p:cNvPr id="34" name="Body Level One…"/>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70000" y="4269316"/>
            <a:ext cx="21844000" cy="8432801"/>
          </a:xfrm>
          <a:prstGeom prst="rect">
            <a:avLst/>
          </a:prstGeom>
        </p:spPr>
        <p:txBody>
          <a:bodyPr numCol="2" spcCol="109220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Northern Lights display over a snowy mountain landscape"/>
          <p:cNvSpPr/>
          <p:nvPr>
            <p:ph type="pic" idx="21"/>
          </p:nvPr>
        </p:nvSpPr>
        <p:spPr>
          <a:xfrm>
            <a:off x="12204700" y="-2277533"/>
            <a:ext cx="12192000" cy="18271067"/>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6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63" name="Slide Subtitle"/>
          <p:cNvSpPr txBox="1"/>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7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73" name="Slide Subtitle"/>
          <p:cNvSpPr txBox="1"/>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Title"/>
          <p:cNvSpPr txBox="1"/>
          <p:nvPr>
            <p:ph type="title" hasCustomPrompt="1"/>
          </p:nvPr>
        </p:nvSpPr>
        <p:spPr>
          <a:xfrm>
            <a:off x="1270000" y="838200"/>
            <a:ext cx="9652000" cy="1549400"/>
          </a:xfrm>
          <a:prstGeom prst="rect">
            <a:avLst/>
          </a:prstGeom>
        </p:spPr>
        <p:txBody>
          <a:bodyPr/>
          <a:lstStyle/>
          <a:p>
            <a:pPr/>
            <a:r>
              <a:t>Slide Title</a:t>
            </a:r>
          </a:p>
        </p:txBody>
      </p:sp>
      <p:sp>
        <p:nvSpPr>
          <p:cNvPr id="82" name="Body Level One…"/>
          <p:cNvSpPr txBox="1"/>
          <p:nvPr>
            <p:ph type="body" sz="half" idx="1" hasCustomPrompt="1"/>
          </p:nvPr>
        </p:nvSpPr>
        <p:spPr>
          <a:xfrm>
            <a:off x="1270000" y="4267200"/>
            <a:ext cx="9652000" cy="8432800"/>
          </a:xfrm>
          <a:prstGeom prst="rect">
            <a:avLst/>
          </a:prstGeom>
        </p:spPr>
        <p:txBody>
          <a:bodyPr/>
          <a:lstStyle/>
          <a:p>
            <a:pPr/>
            <a:r>
              <a:t>Slide bullet text</a:t>
            </a:r>
          </a:p>
          <a:p>
            <a:pPr lvl="1"/>
            <a:r>
              <a:t/>
            </a:r>
          </a:p>
          <a:p>
            <a:pPr lvl="2"/>
            <a:r>
              <a:t/>
            </a:r>
          </a:p>
          <a:p>
            <a:pPr lvl="3"/>
            <a:r>
              <a:t/>
            </a:r>
          </a:p>
          <a:p>
            <a:pPr lvl="4"/>
            <a:r>
              <a:t/>
            </a:r>
          </a:p>
        </p:txBody>
      </p:sp>
      <p:sp>
        <p:nvSpPr>
          <p:cNvPr id="83" name="Slide Subtitle"/>
          <p:cNvSpPr txBox="1"/>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pPr/>
            <a:r>
              <a:t>Slide Subtitle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00FF00"/>
                    </a:gs>
                    <a:gs pos="100000">
                      <a:srgbClr val="007DFF"/>
                    </a:gs>
                  </a:gsLst>
                  <a:lin ang="3965999" scaled="0"/>
                </a:gradFill>
              </a:defRPr>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Slide Title</a:t>
            </a:r>
          </a:p>
        </p:txBody>
      </p:sp>
      <p:sp>
        <p:nvSpPr>
          <p:cNvPr id="3" name="Body Level One…"/>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b="0" baseline="0" cap="none" i="0" spc="0" strike="noStrike" sz="4800" u="none">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5.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5.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5.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5.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5.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png"/><Relationship Id="rId3" Type="http://schemas.openxmlformats.org/officeDocument/2006/relationships/image" Target="../media/image5.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tif"/><Relationship Id="rId3"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Routing Protocols"/>
          <p:cNvSpPr txBox="1"/>
          <p:nvPr>
            <p:ph type="ctrTitle"/>
          </p:nvPr>
        </p:nvSpPr>
        <p:spPr>
          <a:prstGeom prst="rect">
            <a:avLst/>
          </a:prstGeom>
        </p:spPr>
        <p:txBody>
          <a:bodyPr/>
          <a:lstStyle/>
          <a:p>
            <a:pPr/>
            <a:r>
              <a:t>Routing Protocols</a:t>
            </a:r>
          </a:p>
        </p:txBody>
      </p:sp>
      <p:sp>
        <p:nvSpPr>
          <p:cNvPr id="172" name="Akshad Vivek Gajbhiye - 2203101…"/>
          <p:cNvSpPr txBox="1"/>
          <p:nvPr>
            <p:ph type="body" idx="21"/>
          </p:nvPr>
        </p:nvSpPr>
        <p:spPr>
          <a:xfrm>
            <a:off x="1270000" y="11470137"/>
            <a:ext cx="10906172" cy="1384348"/>
          </a:xfrm>
          <a:prstGeom prst="rect">
            <a:avLst/>
          </a:prstGeom>
          <a:extLst>
            <a:ext uri="{C572A759-6A51-4108-AA02-DFA0A04FC94B}">
              <ma14:wrappingTextBoxFlag xmlns:ma14="http://schemas.microsoft.com/office/mac/drawingml/2011/main" val="1"/>
            </a:ext>
          </a:extLst>
        </p:spPr>
        <p:txBody>
          <a:bodyPr/>
          <a:lstStyle/>
          <a:p>
            <a:pPr algn="l"/>
            <a:r>
              <a:t>Akshad Vivek Gajbhiye - 2203101</a:t>
            </a:r>
          </a:p>
          <a:p>
            <a:pPr algn="l"/>
            <a:r>
              <a:t>Atharva Sachin Keny - 2204219</a:t>
            </a:r>
          </a:p>
        </p:txBody>
      </p:sp>
      <p:sp>
        <p:nvSpPr>
          <p:cNvPr id="173" name="Link-State and Distance-Vector"/>
          <p:cNvSpPr txBox="1"/>
          <p:nvPr>
            <p:ph type="subTitle" sz="quarter" idx="1"/>
          </p:nvPr>
        </p:nvSpPr>
        <p:spPr>
          <a:prstGeom prst="rect">
            <a:avLst/>
          </a:prstGeom>
        </p:spPr>
        <p:txBody>
          <a:bodyPr/>
          <a:lstStyle/>
          <a:p>
            <a:pPr/>
            <a:r>
              <a:t>Link-State and Distance-Vector</a:t>
            </a:r>
          </a:p>
        </p:txBody>
      </p:sp>
      <p:sp>
        <p:nvSpPr>
          <p:cNvPr id="174" name="2203107 - Ishita Partha Chail…"/>
          <p:cNvSpPr txBox="1"/>
          <p:nvPr/>
        </p:nvSpPr>
        <p:spPr>
          <a:xfrm>
            <a:off x="12297524" y="11470137"/>
            <a:ext cx="10906173" cy="1384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r" defTabSz="825500">
              <a:spcBef>
                <a:spcPts val="0"/>
              </a:spcBef>
              <a:defRPr sz="3500">
                <a:solidFill>
                  <a:srgbClr val="D5D5D5"/>
                </a:solidFill>
                <a:latin typeface="Graphik Medium"/>
                <a:ea typeface="Graphik Medium"/>
                <a:cs typeface="Graphik Medium"/>
                <a:sym typeface="Graphik Medium"/>
              </a:defRPr>
            </a:pPr>
            <a:r>
              <a:t>2203107 - Ishita Partha Chail</a:t>
            </a:r>
          </a:p>
          <a:p>
            <a:pPr algn="r" defTabSz="825500">
              <a:spcBef>
                <a:spcPts val="0"/>
              </a:spcBef>
              <a:defRPr sz="3500">
                <a:solidFill>
                  <a:srgbClr val="D5D5D5"/>
                </a:solidFill>
                <a:latin typeface="Graphik Medium"/>
                <a:ea typeface="Graphik Medium"/>
                <a:cs typeface="Graphik Medium"/>
                <a:sym typeface="Graphik Medium"/>
              </a:defRPr>
            </a:pPr>
            <a:r>
              <a:t>2203119 - Mrunmayi Sandip Kulkarni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We will go in more detail of…"/>
          <p:cNvSpPr txBox="1"/>
          <p:nvPr/>
        </p:nvSpPr>
        <p:spPr>
          <a:xfrm>
            <a:off x="1269999" y="514659"/>
            <a:ext cx="21844001" cy="3873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lgn="ctr" defTabSz="825500">
              <a:lnSpc>
                <a:spcPct val="90000"/>
              </a:lnSpc>
              <a:spcBef>
                <a:spcPts val="0"/>
              </a:spcBef>
              <a:defRPr spc="-348" sz="11600">
                <a:gradFill flip="none" rotWithShape="1">
                  <a:gsLst>
                    <a:gs pos="0">
                      <a:schemeClr val="accent4">
                        <a:hueOff val="475731"/>
                        <a:satOff val="-4338"/>
                        <a:lumOff val="10182"/>
                      </a:schemeClr>
                    </a:gs>
                    <a:gs pos="100000">
                      <a:schemeClr val="accent6"/>
                    </a:gs>
                  </a:gsLst>
                  <a:lin ang="3965999" scaled="0"/>
                </a:gradFill>
                <a:latin typeface="+mn-lt"/>
                <a:ea typeface="+mn-ea"/>
                <a:cs typeface="+mn-cs"/>
                <a:sym typeface="Graphik Semibold"/>
              </a:defRPr>
            </a:pPr>
            <a:r>
              <a:t>We will go in more detail of </a:t>
            </a:r>
          </a:p>
          <a:p>
            <a:pPr algn="ctr" defTabSz="825500">
              <a:lnSpc>
                <a:spcPct val="90000"/>
              </a:lnSpc>
              <a:spcBef>
                <a:spcPts val="0"/>
              </a:spcBef>
              <a:defRPr spc="-348" sz="11600">
                <a:gradFill flip="none" rotWithShape="1">
                  <a:gsLst>
                    <a:gs pos="0">
                      <a:schemeClr val="accent4">
                        <a:hueOff val="475731"/>
                        <a:satOff val="-4338"/>
                        <a:lumOff val="10182"/>
                      </a:schemeClr>
                    </a:gs>
                    <a:gs pos="100000">
                      <a:schemeClr val="accent6"/>
                    </a:gs>
                  </a:gsLst>
                  <a:lin ang="3965999" scaled="0"/>
                </a:gradFill>
                <a:latin typeface="+mn-lt"/>
                <a:ea typeface="+mn-ea"/>
                <a:cs typeface="+mn-cs"/>
                <a:sym typeface="Graphik Semibold"/>
              </a:defRPr>
            </a:pPr>
            <a:r>
              <a:t>“Link State!”</a:t>
            </a:r>
          </a:p>
        </p:txBody>
      </p:sp>
      <p:sp>
        <p:nvSpPr>
          <p:cNvPr id="220" name="Algorithm"/>
          <p:cNvSpPr txBox="1"/>
          <p:nvPr/>
        </p:nvSpPr>
        <p:spPr>
          <a:xfrm>
            <a:off x="2341286" y="11686982"/>
            <a:ext cx="3173921" cy="9249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478790">
              <a:lnSpc>
                <a:spcPct val="80000"/>
              </a:lnSpc>
              <a:spcBef>
                <a:spcPts val="0"/>
              </a:spcBef>
              <a:defRPr spc="-146" sz="4871">
                <a:gradFill flip="none" rotWithShape="1">
                  <a:gsLst>
                    <a:gs pos="0">
                      <a:srgbClr val="FFFFFF"/>
                    </a:gs>
                    <a:gs pos="100000">
                      <a:srgbClr val="929292"/>
                    </a:gs>
                  </a:gsLst>
                  <a:lin ang="5400000" scaled="0"/>
                </a:gradFill>
                <a:latin typeface="+mn-lt"/>
                <a:ea typeface="+mn-ea"/>
                <a:cs typeface="+mn-cs"/>
                <a:sym typeface="Graphik Semibold"/>
              </a:defRPr>
            </a:lvl1pPr>
          </a:lstStyle>
          <a:p>
            <a:pPr/>
            <a:r>
              <a:t>Algorithm</a:t>
            </a:r>
          </a:p>
        </p:txBody>
      </p:sp>
      <p:pic>
        <p:nvPicPr>
          <p:cNvPr id="221" name="Image" descr="Image"/>
          <p:cNvPicPr>
            <a:picLocks noChangeAspect="1"/>
          </p:cNvPicPr>
          <p:nvPr/>
        </p:nvPicPr>
        <p:blipFill>
          <a:blip r:embed="rId2">
            <a:extLst/>
          </a:blip>
          <a:srcRect l="0" t="0" r="21703" b="0"/>
          <a:stretch>
            <a:fillRect/>
          </a:stretch>
        </p:blipFill>
        <p:spPr>
          <a:xfrm>
            <a:off x="18675967" y="7596270"/>
            <a:ext cx="3534254" cy="3329963"/>
          </a:xfrm>
          <a:prstGeom prst="rect">
            <a:avLst/>
          </a:prstGeom>
          <a:ln w="12700">
            <a:miter lim="400000"/>
          </a:ln>
        </p:spPr>
      </p:pic>
      <p:sp>
        <p:nvSpPr>
          <p:cNvPr id="222" name="Code"/>
          <p:cNvSpPr txBox="1"/>
          <p:nvPr/>
        </p:nvSpPr>
        <p:spPr>
          <a:xfrm>
            <a:off x="18960932" y="11686982"/>
            <a:ext cx="3173921" cy="9249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478790">
              <a:lnSpc>
                <a:spcPct val="80000"/>
              </a:lnSpc>
              <a:spcBef>
                <a:spcPts val="0"/>
              </a:spcBef>
              <a:defRPr spc="-146" sz="4871">
                <a:gradFill flip="none" rotWithShape="1">
                  <a:gsLst>
                    <a:gs pos="0">
                      <a:srgbClr val="FFFFFF"/>
                    </a:gs>
                    <a:gs pos="100000">
                      <a:srgbClr val="929292"/>
                    </a:gs>
                  </a:gsLst>
                  <a:lin ang="5400000" scaled="0"/>
                </a:gradFill>
                <a:latin typeface="+mn-lt"/>
                <a:ea typeface="+mn-ea"/>
                <a:cs typeface="+mn-cs"/>
                <a:sym typeface="Graphik Semibold"/>
              </a:defRPr>
            </a:lvl1pPr>
          </a:lstStyle>
          <a:p>
            <a:pPr/>
            <a:r>
              <a:t>Code</a:t>
            </a:r>
          </a:p>
        </p:txBody>
      </p:sp>
      <p:pic>
        <p:nvPicPr>
          <p:cNvPr id="223" name="Image" descr="Image"/>
          <p:cNvPicPr>
            <a:picLocks noChangeAspect="1"/>
          </p:cNvPicPr>
          <p:nvPr/>
        </p:nvPicPr>
        <p:blipFill>
          <a:blip r:embed="rId3">
            <a:extLst/>
          </a:blip>
          <a:stretch>
            <a:fillRect/>
          </a:stretch>
        </p:blipFill>
        <p:spPr>
          <a:xfrm>
            <a:off x="13417088" y="7713375"/>
            <a:ext cx="3332164" cy="3332164"/>
          </a:xfrm>
          <a:prstGeom prst="rect">
            <a:avLst/>
          </a:prstGeom>
          <a:ln w="12700">
            <a:miter lim="400000"/>
          </a:ln>
        </p:spPr>
      </p:pic>
      <p:pic>
        <p:nvPicPr>
          <p:cNvPr id="224" name="Image" descr="Image"/>
          <p:cNvPicPr>
            <a:picLocks noChangeAspect="1"/>
          </p:cNvPicPr>
          <p:nvPr/>
        </p:nvPicPr>
        <p:blipFill>
          <a:blip r:embed="rId4">
            <a:extLst/>
          </a:blip>
          <a:srcRect l="0" t="0" r="43969" b="0"/>
          <a:stretch>
            <a:fillRect/>
          </a:stretch>
        </p:blipFill>
        <p:spPr>
          <a:xfrm>
            <a:off x="2262165" y="7645311"/>
            <a:ext cx="3332014" cy="3341315"/>
          </a:xfrm>
          <a:prstGeom prst="rect">
            <a:avLst/>
          </a:prstGeom>
          <a:ln w="12700">
            <a:miter lim="400000"/>
          </a:ln>
        </p:spPr>
      </p:pic>
      <p:pic>
        <p:nvPicPr>
          <p:cNvPr id="225" name="Image" descr="Image"/>
          <p:cNvPicPr>
            <a:picLocks noChangeAspect="1"/>
          </p:cNvPicPr>
          <p:nvPr/>
        </p:nvPicPr>
        <p:blipFill>
          <a:blip r:embed="rId5">
            <a:extLst/>
          </a:blip>
          <a:srcRect l="0" t="0" r="31813" b="0"/>
          <a:stretch>
            <a:fillRect/>
          </a:stretch>
        </p:blipFill>
        <p:spPr>
          <a:xfrm>
            <a:off x="7807426" y="7758421"/>
            <a:ext cx="3173756" cy="3165753"/>
          </a:xfrm>
          <a:prstGeom prst="rect">
            <a:avLst/>
          </a:prstGeom>
          <a:ln w="12700">
            <a:miter lim="400000"/>
          </a:ln>
        </p:spPr>
      </p:pic>
      <p:sp>
        <p:nvSpPr>
          <p:cNvPr id="226" name="Flooding"/>
          <p:cNvSpPr txBox="1"/>
          <p:nvPr/>
        </p:nvSpPr>
        <p:spPr>
          <a:xfrm>
            <a:off x="7807371" y="11686982"/>
            <a:ext cx="3173921" cy="9249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478790">
              <a:lnSpc>
                <a:spcPct val="80000"/>
              </a:lnSpc>
              <a:spcBef>
                <a:spcPts val="0"/>
              </a:spcBef>
              <a:defRPr spc="-146" sz="4871">
                <a:gradFill flip="none" rotWithShape="1">
                  <a:gsLst>
                    <a:gs pos="0">
                      <a:srgbClr val="FFFFFF"/>
                    </a:gs>
                    <a:gs pos="100000">
                      <a:srgbClr val="929292"/>
                    </a:gs>
                  </a:gsLst>
                  <a:lin ang="5400000" scaled="0"/>
                </a:gradFill>
                <a:latin typeface="+mn-lt"/>
                <a:ea typeface="+mn-ea"/>
                <a:cs typeface="+mn-cs"/>
                <a:sym typeface="Graphik Semibold"/>
              </a:defRPr>
            </a:lvl1pPr>
          </a:lstStyle>
          <a:p>
            <a:pPr/>
            <a:r>
              <a:t>Flooding</a:t>
            </a:r>
          </a:p>
        </p:txBody>
      </p:sp>
      <p:sp>
        <p:nvSpPr>
          <p:cNvPr id="227" name="Link Break"/>
          <p:cNvSpPr txBox="1"/>
          <p:nvPr/>
        </p:nvSpPr>
        <p:spPr>
          <a:xfrm>
            <a:off x="13547660" y="11686982"/>
            <a:ext cx="3173921" cy="9249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478790">
              <a:lnSpc>
                <a:spcPct val="80000"/>
              </a:lnSpc>
              <a:spcBef>
                <a:spcPts val="0"/>
              </a:spcBef>
              <a:defRPr spc="-146" sz="4871">
                <a:gradFill flip="none" rotWithShape="1">
                  <a:gsLst>
                    <a:gs pos="0">
                      <a:srgbClr val="FFFFFF"/>
                    </a:gs>
                    <a:gs pos="100000">
                      <a:srgbClr val="929292"/>
                    </a:gs>
                  </a:gsLst>
                  <a:lin ang="5400000" scaled="0"/>
                </a:gradFill>
                <a:latin typeface="+mn-lt"/>
                <a:ea typeface="+mn-ea"/>
                <a:cs typeface="+mn-cs"/>
                <a:sym typeface="Graphik Semibold"/>
              </a:defRPr>
            </a:lvl1pPr>
          </a:lstStyle>
          <a:p>
            <a:pPr/>
            <a:r>
              <a:t>Link Break</a:t>
            </a:r>
          </a:p>
        </p:txBody>
      </p:sp>
      <p:sp>
        <p:nvSpPr>
          <p:cNvPr id="228" name="Rectangle"/>
          <p:cNvSpPr/>
          <p:nvPr/>
        </p:nvSpPr>
        <p:spPr>
          <a:xfrm>
            <a:off x="7360512" y="7366135"/>
            <a:ext cx="4067748" cy="3950445"/>
          </a:xfrm>
          <a:prstGeom prst="rect">
            <a:avLst/>
          </a:prstGeom>
          <a:ln w="38100">
            <a:solidFill>
              <a:srgbClr val="FFFFFF"/>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29" name="Rectangle"/>
          <p:cNvSpPr/>
          <p:nvPr/>
        </p:nvSpPr>
        <p:spPr>
          <a:xfrm>
            <a:off x="13023895" y="7366135"/>
            <a:ext cx="4067747" cy="3950445"/>
          </a:xfrm>
          <a:prstGeom prst="rect">
            <a:avLst/>
          </a:prstGeom>
          <a:ln w="38100">
            <a:solidFill>
              <a:srgbClr val="FFFFFF"/>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30" name="Rectangle"/>
          <p:cNvSpPr/>
          <p:nvPr/>
        </p:nvSpPr>
        <p:spPr>
          <a:xfrm>
            <a:off x="1907073" y="7285938"/>
            <a:ext cx="4067747" cy="3950446"/>
          </a:xfrm>
          <a:prstGeom prst="rect">
            <a:avLst/>
          </a:prstGeom>
          <a:ln w="38100">
            <a:solidFill>
              <a:srgbClr val="FFFFFF"/>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31" name="Rectangle"/>
          <p:cNvSpPr/>
          <p:nvPr/>
        </p:nvSpPr>
        <p:spPr>
          <a:xfrm>
            <a:off x="18409180" y="7285938"/>
            <a:ext cx="4067748" cy="3950446"/>
          </a:xfrm>
          <a:prstGeom prst="rect">
            <a:avLst/>
          </a:prstGeom>
          <a:ln w="38100">
            <a:solidFill>
              <a:srgbClr val="FFFFFF"/>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32" name="Line"/>
          <p:cNvSpPr/>
          <p:nvPr/>
        </p:nvSpPr>
        <p:spPr>
          <a:xfrm flipV="1">
            <a:off x="3944595" y="5644944"/>
            <a:ext cx="1" cy="1591695"/>
          </a:xfrm>
          <a:prstGeom prst="line">
            <a:avLst/>
          </a:prstGeom>
          <a:ln w="25400">
            <a:solidFill>
              <a:srgbClr val="FFFFFF"/>
            </a:solidFill>
            <a:miter lim="400000"/>
          </a:ln>
        </p:spPr>
        <p:txBody>
          <a:bodyPr lIns="50800" tIns="50800" rIns="50800" bIns="50800" anchor="ctr"/>
          <a:lstStyle/>
          <a:p>
            <a:pPr/>
          </a:p>
        </p:txBody>
      </p:sp>
      <p:sp>
        <p:nvSpPr>
          <p:cNvPr id="233" name="Line"/>
          <p:cNvSpPr/>
          <p:nvPr/>
        </p:nvSpPr>
        <p:spPr>
          <a:xfrm flipV="1">
            <a:off x="9479027" y="5695744"/>
            <a:ext cx="1" cy="1591695"/>
          </a:xfrm>
          <a:prstGeom prst="line">
            <a:avLst/>
          </a:prstGeom>
          <a:ln w="25400">
            <a:solidFill>
              <a:srgbClr val="FFFFFF"/>
            </a:solidFill>
            <a:miter lim="400000"/>
          </a:ln>
        </p:spPr>
        <p:txBody>
          <a:bodyPr lIns="50800" tIns="50800" rIns="50800" bIns="50800" anchor="ctr"/>
          <a:lstStyle/>
          <a:p>
            <a:pPr/>
          </a:p>
        </p:txBody>
      </p:sp>
      <p:sp>
        <p:nvSpPr>
          <p:cNvPr id="234" name="Line"/>
          <p:cNvSpPr/>
          <p:nvPr/>
        </p:nvSpPr>
        <p:spPr>
          <a:xfrm flipV="1">
            <a:off x="15013459" y="5708444"/>
            <a:ext cx="1" cy="1591695"/>
          </a:xfrm>
          <a:prstGeom prst="line">
            <a:avLst/>
          </a:prstGeom>
          <a:ln w="25400">
            <a:solidFill>
              <a:srgbClr val="FFFFFF"/>
            </a:solidFill>
            <a:miter lim="400000"/>
          </a:ln>
        </p:spPr>
        <p:txBody>
          <a:bodyPr lIns="50800" tIns="50800" rIns="50800" bIns="50800" anchor="ctr"/>
          <a:lstStyle/>
          <a:p>
            <a:pPr/>
          </a:p>
        </p:txBody>
      </p:sp>
      <p:sp>
        <p:nvSpPr>
          <p:cNvPr id="235" name="Line"/>
          <p:cNvSpPr/>
          <p:nvPr/>
        </p:nvSpPr>
        <p:spPr>
          <a:xfrm flipV="1">
            <a:off x="20547892" y="5708444"/>
            <a:ext cx="1" cy="1591695"/>
          </a:xfrm>
          <a:prstGeom prst="line">
            <a:avLst/>
          </a:prstGeom>
          <a:ln w="25400">
            <a:solidFill>
              <a:srgbClr val="FFFFFF"/>
            </a:solidFill>
            <a:miter lim="400000"/>
          </a:ln>
        </p:spPr>
        <p:txBody>
          <a:bodyPr lIns="50800" tIns="50800" rIns="50800" bIns="50800" anchor="ctr"/>
          <a:lstStyle/>
          <a:p>
            <a:pPr/>
          </a:p>
        </p:txBody>
      </p:sp>
      <p:sp>
        <p:nvSpPr>
          <p:cNvPr id="236" name="Line"/>
          <p:cNvSpPr/>
          <p:nvPr/>
        </p:nvSpPr>
        <p:spPr>
          <a:xfrm>
            <a:off x="4008945" y="5655523"/>
            <a:ext cx="16442311" cy="1"/>
          </a:xfrm>
          <a:prstGeom prst="line">
            <a:avLst/>
          </a:prstGeom>
          <a:ln w="25400">
            <a:solidFill>
              <a:srgbClr val="FFFFFF"/>
            </a:solidFill>
            <a:miter lim="400000"/>
          </a:ln>
        </p:spPr>
        <p:txBody>
          <a:bodyPr lIns="50800" tIns="50800" rIns="50800" bIns="50800" anchor="ctr"/>
          <a:lstStyle/>
          <a:p>
            <a:pPr/>
          </a:p>
        </p:txBody>
      </p:sp>
      <p:sp>
        <p:nvSpPr>
          <p:cNvPr id="237" name="Line"/>
          <p:cNvSpPr/>
          <p:nvPr/>
        </p:nvSpPr>
        <p:spPr>
          <a:xfrm flipV="1">
            <a:off x="12370739" y="4299129"/>
            <a:ext cx="1" cy="1356395"/>
          </a:xfrm>
          <a:prstGeom prst="line">
            <a:avLst/>
          </a:prstGeom>
          <a:ln w="25400">
            <a:solidFill>
              <a:srgbClr val="FFFFFF"/>
            </a:solidFill>
            <a:miter lim="400000"/>
          </a:ln>
        </p:spPr>
        <p:txBody>
          <a:bodyPr lIns="50800" tIns="50800" rIns="50800" bIns="50800" anchor="ctr"/>
          <a:lstStyle/>
          <a:p>
            <a:pPr/>
          </a:p>
        </p:txBody>
      </p:sp>
      <p:sp>
        <p:nvSpPr>
          <p:cNvPr id="238" name="Rectangle"/>
          <p:cNvSpPr/>
          <p:nvPr/>
        </p:nvSpPr>
        <p:spPr>
          <a:xfrm>
            <a:off x="20475403" y="5556252"/>
            <a:ext cx="144979" cy="198542"/>
          </a:xfrm>
          <a:prstGeom prst="rect">
            <a:avLst/>
          </a:pr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39" name="Rectangle"/>
          <p:cNvSpPr/>
          <p:nvPr/>
        </p:nvSpPr>
        <p:spPr>
          <a:xfrm>
            <a:off x="14931982" y="5556252"/>
            <a:ext cx="144978" cy="198542"/>
          </a:xfrm>
          <a:prstGeom prst="rect">
            <a:avLst/>
          </a:pr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40" name="Rectangle"/>
          <p:cNvSpPr/>
          <p:nvPr/>
        </p:nvSpPr>
        <p:spPr>
          <a:xfrm>
            <a:off x="9410249" y="5556252"/>
            <a:ext cx="144979" cy="198542"/>
          </a:xfrm>
          <a:prstGeom prst="rect">
            <a:avLst/>
          </a:pr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41" name="Rectangle"/>
          <p:cNvSpPr/>
          <p:nvPr/>
        </p:nvSpPr>
        <p:spPr>
          <a:xfrm>
            <a:off x="3875817" y="5556252"/>
            <a:ext cx="144979" cy="198542"/>
          </a:xfrm>
          <a:prstGeom prst="rect">
            <a:avLst/>
          </a:pr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42" name="Rectangle"/>
          <p:cNvSpPr/>
          <p:nvPr/>
        </p:nvSpPr>
        <p:spPr>
          <a:xfrm>
            <a:off x="12298250" y="5556252"/>
            <a:ext cx="144979" cy="198542"/>
          </a:xfrm>
          <a:prstGeom prst="rect">
            <a:avLst/>
          </a:pr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43" name="Rectangle"/>
          <p:cNvSpPr/>
          <p:nvPr/>
        </p:nvSpPr>
        <p:spPr>
          <a:xfrm>
            <a:off x="20475403" y="7126134"/>
            <a:ext cx="144979" cy="198542"/>
          </a:xfrm>
          <a:prstGeom prst="rect">
            <a:avLst/>
          </a:pr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44" name="Rectangle"/>
          <p:cNvSpPr/>
          <p:nvPr/>
        </p:nvSpPr>
        <p:spPr>
          <a:xfrm>
            <a:off x="14931982" y="7284482"/>
            <a:ext cx="144978" cy="198541"/>
          </a:xfrm>
          <a:prstGeom prst="rect">
            <a:avLst/>
          </a:pr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45" name="Rectangle"/>
          <p:cNvSpPr/>
          <p:nvPr/>
        </p:nvSpPr>
        <p:spPr>
          <a:xfrm>
            <a:off x="9410249" y="7284482"/>
            <a:ext cx="144979" cy="198541"/>
          </a:xfrm>
          <a:prstGeom prst="rect">
            <a:avLst/>
          </a:pr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46" name="Rectangle"/>
          <p:cNvSpPr/>
          <p:nvPr/>
        </p:nvSpPr>
        <p:spPr>
          <a:xfrm>
            <a:off x="3872106" y="7151534"/>
            <a:ext cx="144979" cy="198542"/>
          </a:xfrm>
          <a:prstGeom prst="rect">
            <a:avLst/>
          </a:prstGeom>
          <a:solidFill>
            <a:srgbClr val="FFFFFF"/>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isContent="0"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Dijkstra’s Algorithm"/>
          <p:cNvSpPr txBox="1"/>
          <p:nvPr>
            <p:ph type="title"/>
          </p:nvPr>
        </p:nvSpPr>
        <p:spPr>
          <a:xfrm>
            <a:off x="1552508" y="821134"/>
            <a:ext cx="9652001" cy="1549401"/>
          </a:xfrm>
          <a:prstGeom prst="rect">
            <a:avLst/>
          </a:prstGeom>
        </p:spPr>
        <p:txBody>
          <a:bodyPr/>
          <a:lstStyle>
            <a:lvl1pPr>
              <a:defRPr>
                <a:gradFill flip="none" rotWithShape="1">
                  <a:gsLst>
                    <a:gs pos="0">
                      <a:schemeClr val="accent6"/>
                    </a:gs>
                    <a:gs pos="100000">
                      <a:srgbClr val="929292"/>
                    </a:gs>
                  </a:gsLst>
                  <a:lin ang="5400000" scaled="0"/>
                </a:gradFill>
              </a:defRPr>
            </a:lvl1pPr>
          </a:lstStyle>
          <a:p>
            <a:pPr/>
            <a:r>
              <a:t>Dijkstra’s Algorithm</a:t>
            </a:r>
          </a:p>
        </p:txBody>
      </p:sp>
      <p:sp>
        <p:nvSpPr>
          <p:cNvPr id="249" name="Implementation of Dijkstra’s Algorithm :"/>
          <p:cNvSpPr txBox="1"/>
          <p:nvPr>
            <p:ph type="body" sz="quarter" idx="1"/>
          </p:nvPr>
        </p:nvSpPr>
        <p:spPr>
          <a:xfrm>
            <a:off x="812613" y="3512687"/>
            <a:ext cx="10566774" cy="1016001"/>
          </a:xfrm>
          <a:prstGeom prst="rect">
            <a:avLst/>
          </a:prstGeom>
        </p:spPr>
        <p:txBody>
          <a:bodyPr/>
          <a:lstStyle>
            <a:lvl1pPr marL="491744" indent="-491744" defTabSz="2145791">
              <a:spcBef>
                <a:spcPts val="2100"/>
              </a:spcBef>
              <a:defRPr sz="4224"/>
            </a:lvl1pPr>
          </a:lstStyle>
          <a:p>
            <a:pPr/>
            <a:r>
              <a:t>Implementation of Dijkstra’s Algorithm :</a:t>
            </a:r>
          </a:p>
        </p:txBody>
      </p:sp>
      <p:sp>
        <p:nvSpPr>
          <p:cNvPr id="250" name="-an example"/>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-an example</a:t>
            </a:r>
          </a:p>
        </p:txBody>
      </p:sp>
      <p:sp>
        <p:nvSpPr>
          <p:cNvPr id="251" name="Text"/>
          <p:cNvSpPr txBox="1"/>
          <p:nvPr/>
        </p:nvSpPr>
        <p:spPr>
          <a:xfrm>
            <a:off x="13704772" y="2187447"/>
            <a:ext cx="1285952" cy="908305"/>
          </a:xfrm>
          <a:prstGeom prst="rect">
            <a:avLst/>
          </a:prstGeom>
          <a:ln w="12700">
            <a:miter lim="400000"/>
          </a:ln>
        </p:spPr>
        <p:txBody>
          <a:bodyPr wrap="none" lIns="50800" tIns="50800" rIns="50800" bIns="50800" anchor="ctr">
            <a:spAutoFit/>
          </a:bodyPr>
          <a:lstStyle/>
          <a:p>
            <a:pPr/>
          </a:p>
        </p:txBody>
      </p:sp>
      <p:grpSp>
        <p:nvGrpSpPr>
          <p:cNvPr id="261" name="Group"/>
          <p:cNvGrpSpPr/>
          <p:nvPr/>
        </p:nvGrpSpPr>
        <p:grpSpPr>
          <a:xfrm>
            <a:off x="12464241" y="1161878"/>
            <a:ext cx="10820773" cy="7454540"/>
            <a:chOff x="-127000" y="-88900"/>
            <a:chExt cx="10820772" cy="7454539"/>
          </a:xfrm>
        </p:grpSpPr>
        <p:pic>
          <p:nvPicPr>
            <p:cNvPr id="252" name="Image" descr="Image"/>
            <p:cNvPicPr>
              <a:picLocks noChangeAspect="0"/>
            </p:cNvPicPr>
            <p:nvPr/>
          </p:nvPicPr>
          <p:blipFill>
            <a:blip r:embed="rId2">
              <a:extLst/>
            </a:blip>
            <a:stretch>
              <a:fillRect/>
            </a:stretch>
          </p:blipFill>
          <p:spPr>
            <a:xfrm>
              <a:off x="-127000" y="-88900"/>
              <a:ext cx="10820773" cy="7454540"/>
            </a:xfrm>
            <a:prstGeom prst="rect">
              <a:avLst/>
            </a:prstGeom>
            <a:effectLst>
              <a:outerShdw sx="100000" sy="100000" kx="0" ky="0" algn="b" rotWithShape="0" blurRad="546100" dist="127000" dir="5400000">
                <a:srgbClr val="000000">
                  <a:alpha val="70000"/>
                </a:srgbClr>
              </a:outerShdw>
            </a:effectLst>
          </p:spPr>
        </p:pic>
        <p:sp>
          <p:nvSpPr>
            <p:cNvPr id="253" name="7"/>
            <p:cNvSpPr txBox="1"/>
            <p:nvPr/>
          </p:nvSpPr>
          <p:spPr>
            <a:xfrm>
              <a:off x="1948883" y="1111041"/>
              <a:ext cx="434341"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7</a:t>
              </a:r>
            </a:p>
          </p:txBody>
        </p:sp>
        <p:sp>
          <p:nvSpPr>
            <p:cNvPr id="254" name="4"/>
            <p:cNvSpPr txBox="1"/>
            <p:nvPr/>
          </p:nvSpPr>
          <p:spPr>
            <a:xfrm>
              <a:off x="5721443" y="1111041"/>
              <a:ext cx="490424"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4</a:t>
              </a:r>
            </a:p>
          </p:txBody>
        </p:sp>
        <p:sp>
          <p:nvSpPr>
            <p:cNvPr id="255" name="2"/>
            <p:cNvSpPr txBox="1"/>
            <p:nvPr/>
          </p:nvSpPr>
          <p:spPr>
            <a:xfrm>
              <a:off x="3484854" y="1919447"/>
              <a:ext cx="452020"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2</a:t>
              </a:r>
            </a:p>
          </p:txBody>
        </p:sp>
        <p:sp>
          <p:nvSpPr>
            <p:cNvPr id="256" name="2"/>
            <p:cNvSpPr txBox="1"/>
            <p:nvPr/>
          </p:nvSpPr>
          <p:spPr>
            <a:xfrm>
              <a:off x="4454941" y="4829707"/>
              <a:ext cx="452019"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2</a:t>
              </a:r>
            </a:p>
          </p:txBody>
        </p:sp>
        <p:sp>
          <p:nvSpPr>
            <p:cNvPr id="257" name="3"/>
            <p:cNvSpPr txBox="1"/>
            <p:nvPr/>
          </p:nvSpPr>
          <p:spPr>
            <a:xfrm>
              <a:off x="2406980" y="3482365"/>
              <a:ext cx="482500"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3</a:t>
              </a:r>
            </a:p>
          </p:txBody>
        </p:sp>
        <p:sp>
          <p:nvSpPr>
            <p:cNvPr id="258" name="8"/>
            <p:cNvSpPr txBox="1"/>
            <p:nvPr/>
          </p:nvSpPr>
          <p:spPr>
            <a:xfrm>
              <a:off x="5038504" y="2593118"/>
              <a:ext cx="484328"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8</a:t>
              </a:r>
            </a:p>
          </p:txBody>
        </p:sp>
        <p:sp>
          <p:nvSpPr>
            <p:cNvPr id="259" name="6"/>
            <p:cNvSpPr txBox="1"/>
            <p:nvPr/>
          </p:nvSpPr>
          <p:spPr>
            <a:xfrm>
              <a:off x="6691530" y="4102142"/>
              <a:ext cx="491643"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6</a:t>
              </a:r>
            </a:p>
          </p:txBody>
        </p:sp>
        <p:sp>
          <p:nvSpPr>
            <p:cNvPr id="260" name="1"/>
            <p:cNvSpPr txBox="1"/>
            <p:nvPr/>
          </p:nvSpPr>
          <p:spPr>
            <a:xfrm>
              <a:off x="7671856" y="2593118"/>
              <a:ext cx="357531"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1</a:t>
              </a:r>
            </a:p>
          </p:txBody>
        </p:sp>
      </p:grpSp>
      <p:sp>
        <p:nvSpPr>
          <p:cNvPr id="262" name="What is the Best…"/>
          <p:cNvSpPr txBox="1"/>
          <p:nvPr/>
        </p:nvSpPr>
        <p:spPr>
          <a:xfrm>
            <a:off x="15372523" y="9528963"/>
            <a:ext cx="7942685" cy="3618333"/>
          </a:xfrm>
          <a:prstGeom prst="rect">
            <a:avLst/>
          </a:prstGeom>
          <a:ln w="50800">
            <a:solidFill>
              <a:schemeClr val="accent2">
                <a:hueOff val="-206910"/>
                <a:satOff val="-12829"/>
                <a:lumOff val="16238"/>
              </a:schemeClr>
            </a:solidFill>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lgn="ctr" defTabSz="775969">
              <a:lnSpc>
                <a:spcPct val="80000"/>
              </a:lnSpc>
              <a:spcBef>
                <a:spcPts val="0"/>
              </a:spcBef>
              <a:defRPr spc="-236" sz="7896">
                <a:gradFill flip="none" rotWithShape="1">
                  <a:gsLst>
                    <a:gs pos="0">
                      <a:srgbClr val="FFFFFF"/>
                    </a:gs>
                    <a:gs pos="100000">
                      <a:srgbClr val="929292"/>
                    </a:gs>
                  </a:gsLst>
                  <a:lin ang="5400000" scaled="0"/>
                </a:gradFill>
                <a:latin typeface="+mn-lt"/>
                <a:ea typeface="+mn-ea"/>
                <a:cs typeface="+mn-cs"/>
                <a:sym typeface="Graphik Semibold"/>
              </a:defRPr>
            </a:pPr>
            <a:r>
              <a:rPr>
                <a:gradFill flip="none" rotWithShape="1">
                  <a:gsLst>
                    <a:gs pos="0">
                      <a:schemeClr val="accent2">
                        <a:hueOff val="-206910"/>
                        <a:satOff val="-12829"/>
                        <a:lumOff val="16238"/>
                      </a:schemeClr>
                    </a:gs>
                    <a:gs pos="100000">
                      <a:srgbClr val="929292"/>
                    </a:gs>
                  </a:gsLst>
                  <a:lin ang="5400000" scaled="0"/>
                </a:gradFill>
              </a:rPr>
              <a:t>What</a:t>
            </a:r>
            <a:r>
              <a:t> </a:t>
            </a:r>
            <a:r>
              <a:rPr>
                <a:gradFill flip="none" rotWithShape="1">
                  <a:gsLst>
                    <a:gs pos="0">
                      <a:schemeClr val="accent2">
                        <a:hueOff val="-206910"/>
                        <a:satOff val="-12829"/>
                        <a:lumOff val="16238"/>
                      </a:schemeClr>
                    </a:gs>
                    <a:gs pos="100000">
                      <a:srgbClr val="929292"/>
                    </a:gs>
                  </a:gsLst>
                  <a:lin ang="5400000" scaled="0"/>
                </a:gradFill>
              </a:rPr>
              <a:t>is the Best </a:t>
            </a:r>
            <a:endParaRPr>
              <a:gradFill flip="none" rotWithShape="1">
                <a:gsLst>
                  <a:gs pos="0">
                    <a:schemeClr val="accent2">
                      <a:hueOff val="-206910"/>
                      <a:satOff val="-12829"/>
                      <a:lumOff val="16238"/>
                    </a:schemeClr>
                  </a:gs>
                  <a:gs pos="100000">
                    <a:srgbClr val="929292"/>
                  </a:gs>
                </a:gsLst>
                <a:lin ang="5400000" scaled="0"/>
              </a:gradFill>
            </a:endParaRPr>
          </a:p>
          <a:p>
            <a:pPr algn="ctr" defTabSz="775969">
              <a:lnSpc>
                <a:spcPct val="80000"/>
              </a:lnSpc>
              <a:spcBef>
                <a:spcPts val="0"/>
              </a:spcBef>
              <a:defRPr spc="-236" sz="7896">
                <a:gradFill flip="none" rotWithShape="1">
                  <a:gsLst>
                    <a:gs pos="0">
                      <a:schemeClr val="accent2">
                        <a:hueOff val="-206910"/>
                        <a:satOff val="-12829"/>
                        <a:lumOff val="16238"/>
                      </a:schemeClr>
                    </a:gs>
                    <a:gs pos="100000">
                      <a:srgbClr val="929292"/>
                    </a:gs>
                  </a:gsLst>
                  <a:lin ang="5400000" scaled="0"/>
                </a:gradFill>
                <a:latin typeface="+mn-lt"/>
                <a:ea typeface="+mn-ea"/>
                <a:cs typeface="+mn-cs"/>
                <a:sym typeface="Graphik Semibold"/>
              </a:defRPr>
            </a:pPr>
            <a:r>
              <a:t>Path from </a:t>
            </a:r>
          </a:p>
          <a:p>
            <a:pPr algn="ctr" defTabSz="775969">
              <a:lnSpc>
                <a:spcPct val="80000"/>
              </a:lnSpc>
              <a:spcBef>
                <a:spcPts val="0"/>
              </a:spcBef>
              <a:defRPr spc="-236" sz="7896">
                <a:gradFill flip="none" rotWithShape="1">
                  <a:gsLst>
                    <a:gs pos="0">
                      <a:schemeClr val="accent2">
                        <a:hueOff val="-206910"/>
                        <a:satOff val="-12829"/>
                        <a:lumOff val="16238"/>
                      </a:schemeClr>
                    </a:gs>
                    <a:gs pos="100000">
                      <a:srgbClr val="929292"/>
                    </a:gs>
                  </a:gsLst>
                  <a:lin ang="5400000" scaled="0"/>
                </a:gradFill>
                <a:latin typeface="+mn-lt"/>
                <a:ea typeface="+mn-ea"/>
                <a:cs typeface="+mn-cs"/>
                <a:sym typeface="Graphik Semibold"/>
              </a:defRPr>
            </a:pPr>
            <a:r>
              <a:t>A to F ?</a:t>
            </a:r>
          </a:p>
        </p:txBody>
      </p:sp>
      <p:sp>
        <p:nvSpPr>
          <p:cNvPr id="263" name="Graph…"/>
          <p:cNvSpPr/>
          <p:nvPr/>
        </p:nvSpPr>
        <p:spPr>
          <a:xfrm>
            <a:off x="1474217" y="4837778"/>
            <a:ext cx="6232110" cy="1993156"/>
          </a:xfrm>
          <a:prstGeom prst="roundRect">
            <a:avLst>
              <a:gd name="adj" fmla="val 13164"/>
            </a:avLst>
          </a:prstGeom>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lstStyle/>
          <a:p>
            <a:pPr lvl="1">
              <a:lnSpc>
                <a:spcPct val="40000"/>
              </a:lnSpc>
            </a:pPr>
            <a:r>
              <a:t>Graph</a:t>
            </a:r>
          </a:p>
          <a:p>
            <a:pPr lvl="1">
              <a:lnSpc>
                <a:spcPct val="40000"/>
              </a:lnSpc>
            </a:pPr>
            <a:r>
              <a:t>G = (Nodes, Edges)</a:t>
            </a:r>
          </a:p>
        </p:txBody>
      </p:sp>
      <p:sp>
        <p:nvSpPr>
          <p:cNvPr id="264" name="Nodes /Routers…"/>
          <p:cNvSpPr/>
          <p:nvPr/>
        </p:nvSpPr>
        <p:spPr>
          <a:xfrm>
            <a:off x="1422607" y="7484293"/>
            <a:ext cx="6335330" cy="1993155"/>
          </a:xfrm>
          <a:prstGeom prst="roundRect">
            <a:avLst>
              <a:gd name="adj" fmla="val 13164"/>
            </a:avLst>
          </a:prstGeom>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lstStyle/>
          <a:p>
            <a:pPr lvl="1">
              <a:lnSpc>
                <a:spcPct val="40000"/>
              </a:lnSpc>
            </a:pPr>
            <a:r>
              <a:t>Nodes /Routers</a:t>
            </a:r>
          </a:p>
          <a:p>
            <a:pPr lvl="1">
              <a:lnSpc>
                <a:spcPct val="40000"/>
              </a:lnSpc>
            </a:pPr>
            <a:r>
              <a:t>{A,B,C,D,E,F}</a:t>
            </a:r>
          </a:p>
        </p:txBody>
      </p:sp>
      <p:sp>
        <p:nvSpPr>
          <p:cNvPr id="265" name="Edges /Links…"/>
          <p:cNvSpPr/>
          <p:nvPr/>
        </p:nvSpPr>
        <p:spPr>
          <a:xfrm>
            <a:off x="1422607" y="10130808"/>
            <a:ext cx="13306584" cy="2196582"/>
          </a:xfrm>
          <a:prstGeom prst="roundRect">
            <a:avLst>
              <a:gd name="adj" fmla="val 11944"/>
            </a:avLst>
          </a:prstGeom>
          <a:ln w="50800">
            <a:solidFill>
              <a:srgbClr val="FFFFFF"/>
            </a:solidFill>
            <a:miter lim="400000"/>
          </a:ln>
          <a:extLst>
            <a:ext uri="{C572A759-6A51-4108-AA02-DFA0A04FC94B}">
              <ma14:wrappingTextBoxFlag xmlns:ma14="http://schemas.microsoft.com/office/mac/drawingml/2011/main" val="1"/>
            </a:ext>
          </a:extLst>
        </p:spPr>
        <p:txBody>
          <a:bodyPr lIns="50800" tIns="50800" rIns="50800" bIns="50800" anchor="ctr"/>
          <a:lstStyle/>
          <a:p>
            <a:pPr lvl="1">
              <a:lnSpc>
                <a:spcPct val="40000"/>
              </a:lnSpc>
            </a:pPr>
            <a:r>
              <a:t>Edges /Links</a:t>
            </a:r>
          </a:p>
          <a:p>
            <a:pPr lvl="1">
              <a:lnSpc>
                <a:spcPct val="40000"/>
              </a:lnSpc>
            </a:pPr>
            <a:r>
              <a:t>{(A,B),(A,C),(B,C),(C,D),(B,D),(C,E),(D,E),(D,F)}</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6">
                <a:hueOff val="-108860"/>
                <a:satOff val="4467"/>
                <a:lumOff val="-12874"/>
              </a:schemeClr>
            </a:gs>
            <a:gs pos="100000">
              <a:srgbClr val="3B3B3B"/>
            </a:gs>
          </a:gsLst>
          <a:lin ang="5400000" scaled="0"/>
        </a:gradFill>
      </p:bgPr>
    </p:bg>
    <p:spTree>
      <p:nvGrpSpPr>
        <p:cNvPr id="1" name=""/>
        <p:cNvGrpSpPr/>
        <p:nvPr/>
      </p:nvGrpSpPr>
      <p:grpSpPr>
        <a:xfrm>
          <a:off x="0" y="0"/>
          <a:ext cx="0" cy="0"/>
          <a:chOff x="0" y="0"/>
          <a:chExt cx="0" cy="0"/>
        </a:xfrm>
      </p:grpSpPr>
      <p:pic>
        <p:nvPicPr>
          <p:cNvPr id="267" name="Screenshot 2024-04-15 at 7.38.23 PM.png" descr="Screenshot 2024-04-15 at 7.38.23 PM.png"/>
          <p:cNvPicPr>
            <a:picLocks noChangeAspect="1"/>
          </p:cNvPicPr>
          <p:nvPr/>
        </p:nvPicPr>
        <p:blipFill>
          <a:blip r:embed="rId2">
            <a:extLst/>
          </a:blip>
          <a:stretch>
            <a:fillRect/>
          </a:stretch>
        </p:blipFill>
        <p:spPr>
          <a:xfrm>
            <a:off x="423003" y="385202"/>
            <a:ext cx="5270179" cy="3483551"/>
          </a:xfrm>
          <a:prstGeom prst="rect">
            <a:avLst/>
          </a:prstGeom>
          <a:ln w="12700">
            <a:miter lim="400000"/>
          </a:ln>
        </p:spPr>
      </p:pic>
      <p:graphicFrame>
        <p:nvGraphicFramePr>
          <p:cNvPr id="268" name="Table 1"/>
          <p:cNvGraphicFramePr/>
          <p:nvPr/>
        </p:nvGraphicFramePr>
        <p:xfrm>
          <a:off x="10042380" y="1515198"/>
          <a:ext cx="9810367" cy="1236259"/>
        </p:xfrm>
        <a:graphic xmlns:a="http://schemas.openxmlformats.org/drawingml/2006/main">
          <a:graphicData uri="http://schemas.openxmlformats.org/drawingml/2006/table">
            <a:tbl>
              <a:tblPr firstCol="0" firstRow="0" lastCol="0" lastRow="0" bandCol="0" bandRow="0" rtl="0">
                <a:tableStyleId>{CF821DB8-F4EB-4A41-A1BA-3FCAFE7338EE}</a:tableStyleId>
              </a:tblPr>
              <a:tblGrid>
                <a:gridCol w="1399666"/>
                <a:gridCol w="1399666"/>
                <a:gridCol w="1399666"/>
                <a:gridCol w="1399666"/>
                <a:gridCol w="1399666"/>
                <a:gridCol w="1399666"/>
                <a:gridCol w="1399666"/>
              </a:tblGrid>
              <a:tr h="611779">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Step</a:t>
                      </a:r>
                    </a:p>
                  </a:txBody>
                  <a:tcPr marL="63500" marR="63500" marT="0" marB="0" anchor="ctr" anchorCtr="0" horzOverflow="overflow">
                    <a:lnL w="12700">
                      <a:solidFill>
                        <a:srgbClr val="E3E5E8"/>
                      </a:solidFill>
                      <a:miter lim="400000"/>
                    </a:lnL>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Visited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D(B)P(B)</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D(C)P(C)</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D(D)P(D)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D(E)P(E)</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D(F)P(F)</a:t>
                      </a:r>
                    </a:p>
                  </a:txBody>
                  <a:tcPr marL="63500" marR="63500" marT="0" marB="0" anchor="ctr" anchorCtr="0" horzOverflow="overflow">
                    <a:lnR w="12700">
                      <a:solidFill>
                        <a:srgbClr val="E3E5E8"/>
                      </a:solidFill>
                      <a:miter lim="400000"/>
                    </a:lnR>
                    <a:lnT w="12700">
                      <a:solidFill>
                        <a:srgbClr val="E3E5E8"/>
                      </a:solidFill>
                      <a:miter lim="400000"/>
                    </a:lnT>
                    <a:solidFill>
                      <a:srgbClr val="FFFFFF"/>
                    </a:solidFill>
                  </a:tcPr>
                </a:tc>
              </a:tr>
              <a:tr h="611779">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0</a:t>
                      </a:r>
                    </a:p>
                  </a:txBody>
                  <a:tcPr marL="63500" marR="63500" marT="0" marB="0" anchor="ctr" anchorCtr="0" horzOverflow="overflow">
                    <a:lnL w="12700">
                      <a:solidFill>
                        <a:srgbClr val="E3E5E8"/>
                      </a:solidFill>
                      <a:miter lim="400000"/>
                    </a:lnL>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a:t>
                      </a: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7,A</a:t>
                      </a: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3,A</a:t>
                      </a: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lnB w="12700">
                      <a:solidFill>
                        <a:srgbClr val="E3E5E8"/>
                      </a:solidFill>
                      <a:miter lim="400000"/>
                    </a:lnB>
                  </a:tcPr>
                </a:tc>
              </a:tr>
            </a:tbl>
          </a:graphicData>
        </a:graphic>
      </p:graphicFrame>
      <p:pic>
        <p:nvPicPr>
          <p:cNvPr id="269" name="Image" descr="Image"/>
          <p:cNvPicPr>
            <a:picLocks noChangeAspect="1"/>
          </p:cNvPicPr>
          <p:nvPr/>
        </p:nvPicPr>
        <p:blipFill>
          <a:blip r:embed="rId3">
            <a:extLst/>
          </a:blip>
          <a:stretch>
            <a:fillRect/>
          </a:stretch>
        </p:blipFill>
        <p:spPr>
          <a:xfrm>
            <a:off x="6683947" y="4887624"/>
            <a:ext cx="11016106" cy="7427290"/>
          </a:xfrm>
          <a:prstGeom prst="rect">
            <a:avLst/>
          </a:prstGeom>
          <a:ln w="12700">
            <a:miter lim="400000"/>
          </a:ln>
        </p:spPr>
      </p:pic>
      <p:sp>
        <p:nvSpPr>
          <p:cNvPr id="270" name="Circle"/>
          <p:cNvSpPr/>
          <p:nvPr/>
        </p:nvSpPr>
        <p:spPr>
          <a:xfrm>
            <a:off x="7385045" y="7851968"/>
            <a:ext cx="1270001" cy="1270001"/>
          </a:xfrm>
          <a:prstGeom prst="ellipse">
            <a:avLst/>
          </a:prstGeom>
          <a:ln w="88900">
            <a:solidFill>
              <a:schemeClr val="accent5">
                <a:hueOff val="128995"/>
                <a:satOff val="10158"/>
                <a:lumOff val="-13824"/>
              </a:schemeClr>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71" name="Circle"/>
          <p:cNvSpPr/>
          <p:nvPr/>
        </p:nvSpPr>
        <p:spPr>
          <a:xfrm>
            <a:off x="10372442" y="5567734"/>
            <a:ext cx="1270001" cy="1270001"/>
          </a:xfrm>
          <a:prstGeom prst="ellipse">
            <a:avLst/>
          </a:prstGeom>
          <a:ln w="88900">
            <a:solidFill>
              <a:schemeClr val="accent1"/>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72" name="Circle"/>
          <p:cNvSpPr/>
          <p:nvPr/>
        </p:nvSpPr>
        <p:spPr>
          <a:xfrm>
            <a:off x="10359742" y="7851968"/>
            <a:ext cx="1270001" cy="1270001"/>
          </a:xfrm>
          <a:prstGeom prst="ellipse">
            <a:avLst/>
          </a:prstGeom>
          <a:ln w="88900">
            <a:solidFill>
              <a:schemeClr val="accent1"/>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73" name="7,A"/>
          <p:cNvSpPr txBox="1"/>
          <p:nvPr/>
        </p:nvSpPr>
        <p:spPr>
          <a:xfrm>
            <a:off x="9671816" y="5574950"/>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7,A</a:t>
            </a:r>
          </a:p>
        </p:txBody>
      </p:sp>
      <p:sp>
        <p:nvSpPr>
          <p:cNvPr id="274" name="3,A"/>
          <p:cNvSpPr txBox="1"/>
          <p:nvPr/>
        </p:nvSpPr>
        <p:spPr>
          <a:xfrm>
            <a:off x="10024952" y="9123961"/>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3,A</a:t>
            </a:r>
          </a:p>
        </p:txBody>
      </p:sp>
    </p:spTree>
  </p:cSld>
  <p:clrMapOvr>
    <a:masterClrMapping/>
  </p:clrMapOvr>
  <mc:AlternateContent xmlns:mc="http://schemas.openxmlformats.org/markup-compatibility/2006">
    <mc:Choice xmlns:p14="http://schemas.microsoft.com/office/powerpoint/2010/main" Requires="p14">
      <p:transition spd="slow" advClick="1" p14:dur="1399">
        <p14:warp dir="ou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6">
                <a:hueOff val="-108860"/>
                <a:satOff val="4467"/>
                <a:lumOff val="-12874"/>
              </a:schemeClr>
            </a:gs>
            <a:gs pos="100000">
              <a:srgbClr val="3B3B3B"/>
            </a:gs>
          </a:gsLst>
          <a:lin ang="5400000" scaled="0"/>
        </a:gradFill>
      </p:bgPr>
    </p:bg>
    <p:spTree>
      <p:nvGrpSpPr>
        <p:cNvPr id="1" name=""/>
        <p:cNvGrpSpPr/>
        <p:nvPr/>
      </p:nvGrpSpPr>
      <p:grpSpPr>
        <a:xfrm>
          <a:off x="0" y="0"/>
          <a:ext cx="0" cy="0"/>
          <a:chOff x="0" y="0"/>
          <a:chExt cx="0" cy="0"/>
        </a:xfrm>
      </p:grpSpPr>
      <p:pic>
        <p:nvPicPr>
          <p:cNvPr id="276" name="Screenshot 2024-04-15 at 7.38.23 PM.png" descr="Screenshot 2024-04-15 at 7.38.23 PM.png"/>
          <p:cNvPicPr>
            <a:picLocks noChangeAspect="1"/>
          </p:cNvPicPr>
          <p:nvPr/>
        </p:nvPicPr>
        <p:blipFill>
          <a:blip r:embed="rId2">
            <a:extLst/>
          </a:blip>
          <a:stretch>
            <a:fillRect/>
          </a:stretch>
        </p:blipFill>
        <p:spPr>
          <a:xfrm>
            <a:off x="423003" y="385202"/>
            <a:ext cx="5270179" cy="3483551"/>
          </a:xfrm>
          <a:prstGeom prst="rect">
            <a:avLst/>
          </a:prstGeom>
          <a:ln w="12700">
            <a:miter lim="400000"/>
          </a:ln>
        </p:spPr>
      </p:pic>
      <p:graphicFrame>
        <p:nvGraphicFramePr>
          <p:cNvPr id="277" name="Table 1"/>
          <p:cNvGraphicFramePr/>
          <p:nvPr/>
        </p:nvGraphicFramePr>
        <p:xfrm>
          <a:off x="10042380" y="1515198"/>
          <a:ext cx="10730897" cy="1986699"/>
        </p:xfrm>
        <a:graphic xmlns:a="http://schemas.openxmlformats.org/drawingml/2006/main">
          <a:graphicData uri="http://schemas.openxmlformats.org/drawingml/2006/table">
            <a:tbl>
              <a:tblPr firstCol="0" firstRow="0" lastCol="0" lastRow="0" bandCol="0" bandRow="0" rtl="0">
                <a:tableStyleId>{CF821DB8-F4EB-4A41-A1BA-3FCAFE7338EE}</a:tableStyleId>
              </a:tblPr>
              <a:tblGrid>
                <a:gridCol w="1531171"/>
                <a:gridCol w="1531171"/>
                <a:gridCol w="1531171"/>
                <a:gridCol w="1531171"/>
                <a:gridCol w="1531171"/>
                <a:gridCol w="1531171"/>
                <a:gridCol w="1531171"/>
              </a:tblGrid>
              <a:tr h="657999">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Step</a:t>
                      </a:r>
                    </a:p>
                  </a:txBody>
                  <a:tcPr marL="63500" marR="63500" marT="0" marB="0" anchor="ctr" anchorCtr="0" horzOverflow="overflow">
                    <a:lnL w="12700">
                      <a:solidFill>
                        <a:srgbClr val="E3E5E8"/>
                      </a:solidFill>
                      <a:miter lim="400000"/>
                    </a:lnL>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Visited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D(B)P(B)</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D(C)P(C)</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D(D)P(D)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D(E)P(E)</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D(F)P(F)</a:t>
                      </a:r>
                    </a:p>
                  </a:txBody>
                  <a:tcPr marL="63500" marR="63500" marT="0" marB="0" anchor="ctr" anchorCtr="0" horzOverflow="overflow">
                    <a:lnR w="12700">
                      <a:solidFill>
                        <a:srgbClr val="E3E5E8"/>
                      </a:solidFill>
                      <a:miter lim="400000"/>
                    </a:lnR>
                    <a:lnT w="12700">
                      <a:solidFill>
                        <a:srgbClr val="E3E5E8"/>
                      </a:solidFill>
                      <a:miter lim="400000"/>
                    </a:lnT>
                    <a:solidFill>
                      <a:srgbClr val="FFFFFF"/>
                    </a:solidFill>
                  </a:tcPr>
                </a:tc>
              </a:tr>
              <a:tr h="657999">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0</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7,A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3,A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50800" marR="50800" marT="50800" marB="50800" anchor="ctr" anchorCtr="0" horzOverflow="overflow">
                    <a:lnR w="12700">
                      <a:solidFill>
                        <a:srgbClr val="E3E5E8"/>
                      </a:solidFill>
                      <a:miter lim="400000"/>
                    </a:lnR>
                  </a:tcPr>
                </a:tc>
              </a:tr>
              <a:tr h="657999">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1</a:t>
                      </a:r>
                    </a:p>
                  </a:txBody>
                  <a:tcPr marL="63500" marR="63500" marT="0" marB="0" anchor="ctr" anchorCtr="0" horzOverflow="overflow">
                    <a:lnL w="12700">
                      <a:solidFill>
                        <a:srgbClr val="E3E5E8"/>
                      </a:solidFill>
                      <a:miter lim="400000"/>
                    </a:lnL>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a:t>
                      </a: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11,C</a:t>
                      </a: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lnB w="12700">
                      <a:solidFill>
                        <a:srgbClr val="E3E5E8"/>
                      </a:solidFill>
                      <a:miter lim="400000"/>
                    </a:lnB>
                  </a:tcPr>
                </a:tc>
              </a:tr>
            </a:tbl>
          </a:graphicData>
        </a:graphic>
      </p:graphicFrame>
      <p:pic>
        <p:nvPicPr>
          <p:cNvPr id="278" name="Image" descr="Image"/>
          <p:cNvPicPr>
            <a:picLocks noChangeAspect="1"/>
          </p:cNvPicPr>
          <p:nvPr/>
        </p:nvPicPr>
        <p:blipFill>
          <a:blip r:embed="rId3">
            <a:extLst/>
          </a:blip>
          <a:stretch>
            <a:fillRect/>
          </a:stretch>
        </p:blipFill>
        <p:spPr>
          <a:xfrm>
            <a:off x="6683947" y="4887624"/>
            <a:ext cx="11016106" cy="7427290"/>
          </a:xfrm>
          <a:prstGeom prst="rect">
            <a:avLst/>
          </a:prstGeom>
          <a:ln w="12700">
            <a:miter lim="400000"/>
          </a:ln>
        </p:spPr>
      </p:pic>
      <p:sp>
        <p:nvSpPr>
          <p:cNvPr id="279" name="Circle"/>
          <p:cNvSpPr/>
          <p:nvPr/>
        </p:nvSpPr>
        <p:spPr>
          <a:xfrm>
            <a:off x="10359742" y="7851968"/>
            <a:ext cx="1270001" cy="1270001"/>
          </a:xfrm>
          <a:prstGeom prst="ellipse">
            <a:avLst/>
          </a:prstGeom>
          <a:ln w="88900">
            <a:solidFill>
              <a:schemeClr val="accent5">
                <a:hueOff val="128995"/>
                <a:satOff val="10158"/>
                <a:lumOff val="-13824"/>
              </a:schemeClr>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80" name="Circle"/>
          <p:cNvSpPr/>
          <p:nvPr/>
        </p:nvSpPr>
        <p:spPr>
          <a:xfrm>
            <a:off x="10372442" y="5567734"/>
            <a:ext cx="1270001" cy="1270001"/>
          </a:xfrm>
          <a:prstGeom prst="ellipse">
            <a:avLst/>
          </a:prstGeom>
          <a:ln w="88900">
            <a:solidFill>
              <a:schemeClr val="accent1"/>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81" name="Circle"/>
          <p:cNvSpPr/>
          <p:nvPr/>
        </p:nvSpPr>
        <p:spPr>
          <a:xfrm>
            <a:off x="12919974" y="7839268"/>
            <a:ext cx="1270001" cy="1270001"/>
          </a:xfrm>
          <a:prstGeom prst="ellipse">
            <a:avLst/>
          </a:prstGeom>
          <a:ln w="88900">
            <a:solidFill>
              <a:schemeClr val="accent1"/>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82" name="7,A"/>
          <p:cNvSpPr txBox="1"/>
          <p:nvPr/>
        </p:nvSpPr>
        <p:spPr>
          <a:xfrm>
            <a:off x="9671816" y="5574950"/>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trike="sngStrike" sz="2500">
                <a:solidFill>
                  <a:schemeClr val="accent1"/>
                </a:solidFill>
                <a:latin typeface="Helvetica"/>
                <a:ea typeface="Helvetica"/>
                <a:cs typeface="Helvetica"/>
                <a:sym typeface="Helvetica"/>
              </a:defRPr>
            </a:lvl1pPr>
          </a:lstStyle>
          <a:p>
            <a:pPr/>
            <a:r>
              <a:t>7,A</a:t>
            </a:r>
          </a:p>
        </p:txBody>
      </p:sp>
      <p:sp>
        <p:nvSpPr>
          <p:cNvPr id="283" name="3,A"/>
          <p:cNvSpPr txBox="1"/>
          <p:nvPr/>
        </p:nvSpPr>
        <p:spPr>
          <a:xfrm>
            <a:off x="10024952" y="9123961"/>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3,A</a:t>
            </a:r>
          </a:p>
        </p:txBody>
      </p:sp>
      <p:sp>
        <p:nvSpPr>
          <p:cNvPr id="284" name="Circle"/>
          <p:cNvSpPr/>
          <p:nvPr/>
        </p:nvSpPr>
        <p:spPr>
          <a:xfrm>
            <a:off x="12919974" y="10155708"/>
            <a:ext cx="1270001" cy="1270001"/>
          </a:xfrm>
          <a:prstGeom prst="ellipse">
            <a:avLst/>
          </a:prstGeom>
          <a:ln w="88900">
            <a:solidFill>
              <a:schemeClr val="accent1"/>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85" name="5,C"/>
          <p:cNvSpPr txBox="1"/>
          <p:nvPr/>
        </p:nvSpPr>
        <p:spPr>
          <a:xfrm>
            <a:off x="9663057" y="5158610"/>
            <a:ext cx="60837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5,C</a:t>
            </a:r>
          </a:p>
        </p:txBody>
      </p:sp>
      <p:sp>
        <p:nvSpPr>
          <p:cNvPr id="286" name="11,C"/>
          <p:cNvSpPr txBox="1"/>
          <p:nvPr/>
        </p:nvSpPr>
        <p:spPr>
          <a:xfrm>
            <a:off x="13633253" y="7197938"/>
            <a:ext cx="76154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11,C</a:t>
            </a:r>
          </a:p>
        </p:txBody>
      </p:sp>
      <p:sp>
        <p:nvSpPr>
          <p:cNvPr id="287" name="5,C"/>
          <p:cNvSpPr txBox="1"/>
          <p:nvPr/>
        </p:nvSpPr>
        <p:spPr>
          <a:xfrm>
            <a:off x="14320173" y="10196524"/>
            <a:ext cx="60838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5,C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6">
                <a:hueOff val="-108860"/>
                <a:satOff val="4467"/>
                <a:lumOff val="-12874"/>
              </a:schemeClr>
            </a:gs>
            <a:gs pos="100000">
              <a:srgbClr val="3B3B3B"/>
            </a:gs>
          </a:gsLst>
          <a:lin ang="5400000" scaled="0"/>
        </a:gradFill>
      </p:bgPr>
    </p:bg>
    <p:spTree>
      <p:nvGrpSpPr>
        <p:cNvPr id="1" name=""/>
        <p:cNvGrpSpPr/>
        <p:nvPr/>
      </p:nvGrpSpPr>
      <p:grpSpPr>
        <a:xfrm>
          <a:off x="0" y="0"/>
          <a:ext cx="0" cy="0"/>
          <a:chOff x="0" y="0"/>
          <a:chExt cx="0" cy="0"/>
        </a:xfrm>
      </p:grpSpPr>
      <p:pic>
        <p:nvPicPr>
          <p:cNvPr id="289" name="Screenshot 2024-04-15 at 7.38.23 PM.png" descr="Screenshot 2024-04-15 at 7.38.23 PM.png"/>
          <p:cNvPicPr>
            <a:picLocks noChangeAspect="1"/>
          </p:cNvPicPr>
          <p:nvPr/>
        </p:nvPicPr>
        <p:blipFill>
          <a:blip r:embed="rId2">
            <a:extLst/>
          </a:blip>
          <a:stretch>
            <a:fillRect/>
          </a:stretch>
        </p:blipFill>
        <p:spPr>
          <a:xfrm>
            <a:off x="423003" y="385202"/>
            <a:ext cx="5270179" cy="3483551"/>
          </a:xfrm>
          <a:prstGeom prst="rect">
            <a:avLst/>
          </a:prstGeom>
          <a:ln w="12700">
            <a:miter lim="400000"/>
          </a:ln>
        </p:spPr>
      </p:pic>
      <p:graphicFrame>
        <p:nvGraphicFramePr>
          <p:cNvPr id="290" name="Table 1"/>
          <p:cNvGraphicFramePr/>
          <p:nvPr/>
        </p:nvGraphicFramePr>
        <p:xfrm>
          <a:off x="10042380" y="1056122"/>
          <a:ext cx="11796977" cy="2669344"/>
        </p:xfrm>
        <a:graphic xmlns:a="http://schemas.openxmlformats.org/drawingml/2006/main">
          <a:graphicData uri="http://schemas.openxmlformats.org/drawingml/2006/table">
            <a:tbl>
              <a:tblPr firstCol="0" firstRow="0" lastCol="0" lastRow="0" bandCol="0" bandRow="0" rtl="0">
                <a:tableStyleId>{CF821DB8-F4EB-4A41-A1BA-3FCAFE7338EE}</a:tableStyleId>
              </a:tblPr>
              <a:tblGrid>
                <a:gridCol w="1683468"/>
                <a:gridCol w="1683468"/>
                <a:gridCol w="1683468"/>
                <a:gridCol w="1683468"/>
                <a:gridCol w="1683468"/>
                <a:gridCol w="1683468"/>
                <a:gridCol w="1683468"/>
              </a:tblGrid>
              <a:tr h="664160">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Step</a:t>
                      </a:r>
                    </a:p>
                  </a:txBody>
                  <a:tcPr marL="63500" marR="63500" marT="0" marB="0" anchor="ctr" anchorCtr="0" horzOverflow="overflow">
                    <a:lnL w="12700">
                      <a:solidFill>
                        <a:srgbClr val="E3E5E8"/>
                      </a:solidFill>
                      <a:miter lim="400000"/>
                    </a:lnL>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Visited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D(B)P(B)</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D(C)P(C)</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D(D)P(D)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D(E)P(E)</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D(F)P(F)</a:t>
                      </a:r>
                    </a:p>
                  </a:txBody>
                  <a:tcPr marL="63500" marR="63500" marT="0" marB="0" anchor="ctr" anchorCtr="0" horzOverflow="overflow">
                    <a:lnR w="12700">
                      <a:solidFill>
                        <a:srgbClr val="E3E5E8"/>
                      </a:solidFill>
                      <a:miter lim="400000"/>
                    </a:lnR>
                    <a:lnT w="12700">
                      <a:solidFill>
                        <a:srgbClr val="E3E5E8"/>
                      </a:solidFill>
                      <a:miter lim="400000"/>
                    </a:lnT>
                    <a:solidFill>
                      <a:srgbClr val="FFFFFF"/>
                    </a:solidFill>
                  </a:tcPr>
                </a:tc>
              </a:tr>
              <a:tr h="664160">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0</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7,A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3,A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50800" marR="50800" marT="50800" marB="50800" anchor="ctr" anchorCtr="0" horzOverflow="overflow">
                    <a:lnR w="12700">
                      <a:solidFill>
                        <a:srgbClr val="E3E5E8"/>
                      </a:solidFill>
                      <a:miter lim="400000"/>
                    </a:lnR>
                  </a:tcPr>
                </a:tc>
              </a:tr>
              <a:tr h="664160">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1</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11,C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tcPr>
                </a:tc>
              </a:tr>
              <a:tr h="664160">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2</a:t>
                      </a:r>
                    </a:p>
                  </a:txBody>
                  <a:tcPr marL="63500" marR="63500" marT="0" marB="0" anchor="ctr" anchorCtr="0" horzOverflow="overflow">
                    <a:lnL w="12700">
                      <a:solidFill>
                        <a:srgbClr val="E3E5E8"/>
                      </a:solidFill>
                      <a:miter lim="400000"/>
                    </a:lnL>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a:t>
                      </a: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9,B</a:t>
                      </a: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lnB w="12700">
                      <a:solidFill>
                        <a:srgbClr val="E3E5E8"/>
                      </a:solidFill>
                      <a:miter lim="400000"/>
                    </a:lnB>
                  </a:tcPr>
                </a:tc>
              </a:tr>
            </a:tbl>
          </a:graphicData>
        </a:graphic>
      </p:graphicFrame>
      <p:pic>
        <p:nvPicPr>
          <p:cNvPr id="291" name="Image" descr="Image"/>
          <p:cNvPicPr>
            <a:picLocks noChangeAspect="1"/>
          </p:cNvPicPr>
          <p:nvPr/>
        </p:nvPicPr>
        <p:blipFill>
          <a:blip r:embed="rId3">
            <a:extLst/>
          </a:blip>
          <a:stretch>
            <a:fillRect/>
          </a:stretch>
        </p:blipFill>
        <p:spPr>
          <a:xfrm>
            <a:off x="6683947" y="4887624"/>
            <a:ext cx="11016106" cy="7427290"/>
          </a:xfrm>
          <a:prstGeom prst="rect">
            <a:avLst/>
          </a:prstGeom>
          <a:ln w="12700">
            <a:miter lim="400000"/>
          </a:ln>
        </p:spPr>
      </p:pic>
      <p:sp>
        <p:nvSpPr>
          <p:cNvPr id="292" name="Circle"/>
          <p:cNvSpPr/>
          <p:nvPr/>
        </p:nvSpPr>
        <p:spPr>
          <a:xfrm>
            <a:off x="10359742" y="5556588"/>
            <a:ext cx="1270001" cy="1270001"/>
          </a:xfrm>
          <a:prstGeom prst="ellipse">
            <a:avLst/>
          </a:prstGeom>
          <a:ln w="88900">
            <a:solidFill>
              <a:schemeClr val="accent5">
                <a:hueOff val="128995"/>
                <a:satOff val="10158"/>
                <a:lumOff val="-13824"/>
              </a:schemeClr>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93" name="Circle"/>
          <p:cNvSpPr/>
          <p:nvPr/>
        </p:nvSpPr>
        <p:spPr>
          <a:xfrm>
            <a:off x="12917425" y="10149239"/>
            <a:ext cx="1270001" cy="1270001"/>
          </a:xfrm>
          <a:prstGeom prst="ellipse">
            <a:avLst/>
          </a:prstGeom>
          <a:ln w="88900">
            <a:solidFill>
              <a:schemeClr val="accent1"/>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294" name="7,A"/>
          <p:cNvSpPr txBox="1"/>
          <p:nvPr/>
        </p:nvSpPr>
        <p:spPr>
          <a:xfrm>
            <a:off x="9671816" y="5574950"/>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trike="sngStrike" sz="2500">
                <a:solidFill>
                  <a:schemeClr val="accent1"/>
                </a:solidFill>
                <a:latin typeface="Helvetica"/>
                <a:ea typeface="Helvetica"/>
                <a:cs typeface="Helvetica"/>
                <a:sym typeface="Helvetica"/>
              </a:defRPr>
            </a:lvl1pPr>
          </a:lstStyle>
          <a:p>
            <a:pPr/>
            <a:r>
              <a:t>7,A</a:t>
            </a:r>
          </a:p>
        </p:txBody>
      </p:sp>
      <p:sp>
        <p:nvSpPr>
          <p:cNvPr id="295" name="3,A"/>
          <p:cNvSpPr txBox="1"/>
          <p:nvPr/>
        </p:nvSpPr>
        <p:spPr>
          <a:xfrm>
            <a:off x="10024952" y="9123961"/>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3,A</a:t>
            </a:r>
          </a:p>
        </p:txBody>
      </p:sp>
      <p:sp>
        <p:nvSpPr>
          <p:cNvPr id="296" name="5,C"/>
          <p:cNvSpPr txBox="1"/>
          <p:nvPr/>
        </p:nvSpPr>
        <p:spPr>
          <a:xfrm>
            <a:off x="9663057" y="5158610"/>
            <a:ext cx="60837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5,C</a:t>
            </a:r>
          </a:p>
        </p:txBody>
      </p:sp>
      <p:sp>
        <p:nvSpPr>
          <p:cNvPr id="297" name="11,C"/>
          <p:cNvSpPr txBox="1"/>
          <p:nvPr/>
        </p:nvSpPr>
        <p:spPr>
          <a:xfrm>
            <a:off x="13633253" y="7197938"/>
            <a:ext cx="76154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trike="sngStrike" sz="2500">
                <a:solidFill>
                  <a:schemeClr val="accent1"/>
                </a:solidFill>
                <a:latin typeface="Helvetica"/>
                <a:ea typeface="Helvetica"/>
                <a:cs typeface="Helvetica"/>
                <a:sym typeface="Helvetica"/>
              </a:defRPr>
            </a:lvl1pPr>
          </a:lstStyle>
          <a:p>
            <a:pPr/>
            <a:r>
              <a:t>11,C</a:t>
            </a:r>
          </a:p>
        </p:txBody>
      </p:sp>
      <p:sp>
        <p:nvSpPr>
          <p:cNvPr id="298" name="5,C"/>
          <p:cNvSpPr txBox="1"/>
          <p:nvPr/>
        </p:nvSpPr>
        <p:spPr>
          <a:xfrm>
            <a:off x="14320173" y="10196524"/>
            <a:ext cx="60838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5,C</a:t>
            </a:r>
          </a:p>
        </p:txBody>
      </p:sp>
      <p:sp>
        <p:nvSpPr>
          <p:cNvPr id="299" name="9,B"/>
          <p:cNvSpPr txBox="1"/>
          <p:nvPr/>
        </p:nvSpPr>
        <p:spPr>
          <a:xfrm>
            <a:off x="13718596" y="6809490"/>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9,B</a:t>
            </a:r>
          </a:p>
        </p:txBody>
      </p:sp>
      <p:sp>
        <p:nvSpPr>
          <p:cNvPr id="300" name="Circle"/>
          <p:cNvSpPr/>
          <p:nvPr/>
        </p:nvSpPr>
        <p:spPr>
          <a:xfrm>
            <a:off x="12919974" y="7839268"/>
            <a:ext cx="1270001" cy="1270001"/>
          </a:xfrm>
          <a:prstGeom prst="ellipse">
            <a:avLst/>
          </a:prstGeom>
          <a:ln w="88900">
            <a:solidFill>
              <a:schemeClr val="accent1"/>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6">
                <a:hueOff val="-108860"/>
                <a:satOff val="4467"/>
                <a:lumOff val="-12874"/>
              </a:schemeClr>
            </a:gs>
            <a:gs pos="100000">
              <a:srgbClr val="3B3B3B"/>
            </a:gs>
          </a:gsLst>
          <a:lin ang="5400000" scaled="0"/>
        </a:gradFill>
      </p:bgPr>
    </p:bg>
    <p:spTree>
      <p:nvGrpSpPr>
        <p:cNvPr id="1" name=""/>
        <p:cNvGrpSpPr/>
        <p:nvPr/>
      </p:nvGrpSpPr>
      <p:grpSpPr>
        <a:xfrm>
          <a:off x="0" y="0"/>
          <a:ext cx="0" cy="0"/>
          <a:chOff x="0" y="0"/>
          <a:chExt cx="0" cy="0"/>
        </a:xfrm>
      </p:grpSpPr>
      <p:pic>
        <p:nvPicPr>
          <p:cNvPr id="302" name="Screenshot 2024-04-15 at 7.38.23 PM.png" descr="Screenshot 2024-04-15 at 7.38.23 PM.png"/>
          <p:cNvPicPr>
            <a:picLocks noChangeAspect="1"/>
          </p:cNvPicPr>
          <p:nvPr/>
        </p:nvPicPr>
        <p:blipFill>
          <a:blip r:embed="rId2">
            <a:extLst/>
          </a:blip>
          <a:stretch>
            <a:fillRect/>
          </a:stretch>
        </p:blipFill>
        <p:spPr>
          <a:xfrm>
            <a:off x="423003" y="385202"/>
            <a:ext cx="5270179" cy="3483551"/>
          </a:xfrm>
          <a:prstGeom prst="rect">
            <a:avLst/>
          </a:prstGeom>
          <a:ln w="12700">
            <a:miter lim="400000"/>
          </a:ln>
        </p:spPr>
      </p:pic>
      <p:graphicFrame>
        <p:nvGraphicFramePr>
          <p:cNvPr id="303" name="Table 1"/>
          <p:cNvGraphicFramePr/>
          <p:nvPr/>
        </p:nvGraphicFramePr>
        <p:xfrm>
          <a:off x="9936439" y="755957"/>
          <a:ext cx="12330154" cy="3384860"/>
        </p:xfrm>
        <a:graphic xmlns:a="http://schemas.openxmlformats.org/drawingml/2006/main">
          <a:graphicData uri="http://schemas.openxmlformats.org/drawingml/2006/table">
            <a:tbl>
              <a:tblPr firstCol="0" firstRow="0" lastCol="0" lastRow="0" bandCol="0" bandRow="0" rtl="0">
                <a:tableStyleId>{CF821DB8-F4EB-4A41-A1BA-3FCAFE7338EE}</a:tableStyleId>
              </a:tblPr>
              <a:tblGrid>
                <a:gridCol w="1759636"/>
                <a:gridCol w="1759636"/>
                <a:gridCol w="1759636"/>
                <a:gridCol w="1759636"/>
                <a:gridCol w="1759636"/>
                <a:gridCol w="1759636"/>
                <a:gridCol w="1759636"/>
              </a:tblGrid>
              <a:tr h="674431">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Step</a:t>
                      </a:r>
                    </a:p>
                  </a:txBody>
                  <a:tcPr marL="63500" marR="63500" marT="0" marB="0" anchor="ctr" anchorCtr="0" horzOverflow="overflow">
                    <a:lnL w="12700">
                      <a:solidFill>
                        <a:srgbClr val="E3E5E8"/>
                      </a:solidFill>
                      <a:miter lim="400000"/>
                    </a:lnL>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Visited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D(B)P(B)</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D(C)P(C)</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D(D)P(D)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D(E)P(E)</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D(F)P(F)</a:t>
                      </a:r>
                    </a:p>
                  </a:txBody>
                  <a:tcPr marL="63500" marR="63500" marT="0" marB="0" anchor="ctr" anchorCtr="0" horzOverflow="overflow">
                    <a:lnR w="12700">
                      <a:solidFill>
                        <a:srgbClr val="E3E5E8"/>
                      </a:solidFill>
                      <a:miter lim="400000"/>
                    </a:lnR>
                    <a:lnT w="12700">
                      <a:solidFill>
                        <a:srgbClr val="E3E5E8"/>
                      </a:solidFill>
                      <a:miter lim="400000"/>
                    </a:lnT>
                    <a:solidFill>
                      <a:srgbClr val="FFFFFF"/>
                    </a:solidFill>
                  </a:tcPr>
                </a:tc>
              </a:tr>
              <a:tr h="674431">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0</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7,A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3,A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50800" marR="50800" marT="50800" marB="50800" anchor="ctr" anchorCtr="0" horzOverflow="overflow">
                    <a:lnR w="12700">
                      <a:solidFill>
                        <a:srgbClr val="E3E5E8"/>
                      </a:solidFill>
                      <a:miter lim="400000"/>
                    </a:lnR>
                  </a:tcPr>
                </a:tc>
              </a:tr>
              <a:tr h="674431">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1</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11,C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tcPr>
                </a:tc>
              </a:tr>
              <a:tr h="674431">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2</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9,B</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tcPr>
                </a:tc>
              </a:tr>
              <a:tr h="674431">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3</a:t>
                      </a:r>
                    </a:p>
                  </a:txBody>
                  <a:tcPr marL="63500" marR="63500" marT="0" marB="0" anchor="ctr" anchorCtr="0" horzOverflow="overflow">
                    <a:lnL w="12700">
                      <a:solidFill>
                        <a:srgbClr val="E3E5E8"/>
                      </a:solidFill>
                      <a:miter lim="400000"/>
                    </a:lnL>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a:t>
                      </a: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9,B</a:t>
                      </a: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lnB w="12700">
                      <a:solidFill>
                        <a:srgbClr val="E3E5E8"/>
                      </a:solidFill>
                      <a:miter lim="400000"/>
                    </a:lnB>
                  </a:tcPr>
                </a:tc>
              </a:tr>
            </a:tbl>
          </a:graphicData>
        </a:graphic>
      </p:graphicFrame>
      <p:pic>
        <p:nvPicPr>
          <p:cNvPr id="304" name="Image" descr="Image"/>
          <p:cNvPicPr>
            <a:picLocks noChangeAspect="1"/>
          </p:cNvPicPr>
          <p:nvPr/>
        </p:nvPicPr>
        <p:blipFill>
          <a:blip r:embed="rId3">
            <a:extLst/>
          </a:blip>
          <a:stretch>
            <a:fillRect/>
          </a:stretch>
        </p:blipFill>
        <p:spPr>
          <a:xfrm>
            <a:off x="6683947" y="4887624"/>
            <a:ext cx="11016106" cy="7427290"/>
          </a:xfrm>
          <a:prstGeom prst="rect">
            <a:avLst/>
          </a:prstGeom>
          <a:ln w="12700">
            <a:miter lim="400000"/>
          </a:ln>
        </p:spPr>
      </p:pic>
      <p:sp>
        <p:nvSpPr>
          <p:cNvPr id="305" name="Circle"/>
          <p:cNvSpPr/>
          <p:nvPr/>
        </p:nvSpPr>
        <p:spPr>
          <a:xfrm>
            <a:off x="12919974" y="10147348"/>
            <a:ext cx="1270001" cy="1270001"/>
          </a:xfrm>
          <a:prstGeom prst="ellipse">
            <a:avLst/>
          </a:prstGeom>
          <a:ln w="88900">
            <a:solidFill>
              <a:schemeClr val="accent5">
                <a:hueOff val="128995"/>
                <a:satOff val="10158"/>
                <a:lumOff val="-13824"/>
              </a:schemeClr>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306" name="Circle"/>
          <p:cNvSpPr/>
          <p:nvPr/>
        </p:nvSpPr>
        <p:spPr>
          <a:xfrm>
            <a:off x="12919974" y="7839268"/>
            <a:ext cx="1270001" cy="1270001"/>
          </a:xfrm>
          <a:prstGeom prst="ellipse">
            <a:avLst/>
          </a:prstGeom>
          <a:ln w="88900">
            <a:solidFill>
              <a:schemeClr val="accent1"/>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307" name="7,A"/>
          <p:cNvSpPr txBox="1"/>
          <p:nvPr/>
        </p:nvSpPr>
        <p:spPr>
          <a:xfrm>
            <a:off x="9671816" y="5574950"/>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trike="sngStrike" sz="2500">
                <a:solidFill>
                  <a:schemeClr val="accent1"/>
                </a:solidFill>
                <a:latin typeface="Helvetica"/>
                <a:ea typeface="Helvetica"/>
                <a:cs typeface="Helvetica"/>
                <a:sym typeface="Helvetica"/>
              </a:defRPr>
            </a:lvl1pPr>
          </a:lstStyle>
          <a:p>
            <a:pPr/>
            <a:r>
              <a:t>7,A</a:t>
            </a:r>
          </a:p>
        </p:txBody>
      </p:sp>
      <p:sp>
        <p:nvSpPr>
          <p:cNvPr id="308" name="3,A"/>
          <p:cNvSpPr txBox="1"/>
          <p:nvPr/>
        </p:nvSpPr>
        <p:spPr>
          <a:xfrm>
            <a:off x="10024952" y="9123961"/>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3,A</a:t>
            </a:r>
          </a:p>
        </p:txBody>
      </p:sp>
      <p:sp>
        <p:nvSpPr>
          <p:cNvPr id="309" name="5,C"/>
          <p:cNvSpPr txBox="1"/>
          <p:nvPr/>
        </p:nvSpPr>
        <p:spPr>
          <a:xfrm>
            <a:off x="9663057" y="5158610"/>
            <a:ext cx="60837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5,C</a:t>
            </a:r>
          </a:p>
        </p:txBody>
      </p:sp>
      <p:sp>
        <p:nvSpPr>
          <p:cNvPr id="310" name="11,C"/>
          <p:cNvSpPr txBox="1"/>
          <p:nvPr/>
        </p:nvSpPr>
        <p:spPr>
          <a:xfrm>
            <a:off x="13633253" y="7197938"/>
            <a:ext cx="76154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trike="sngStrike" sz="2500">
                <a:solidFill>
                  <a:schemeClr val="accent1"/>
                </a:solidFill>
                <a:latin typeface="Helvetica"/>
                <a:ea typeface="Helvetica"/>
                <a:cs typeface="Helvetica"/>
                <a:sym typeface="Helvetica"/>
              </a:defRPr>
            </a:lvl1pPr>
          </a:lstStyle>
          <a:p>
            <a:pPr/>
            <a:r>
              <a:t>11,C</a:t>
            </a:r>
          </a:p>
        </p:txBody>
      </p:sp>
      <p:sp>
        <p:nvSpPr>
          <p:cNvPr id="311" name="5,C"/>
          <p:cNvSpPr txBox="1"/>
          <p:nvPr/>
        </p:nvSpPr>
        <p:spPr>
          <a:xfrm>
            <a:off x="14320173" y="10196524"/>
            <a:ext cx="60838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5,C</a:t>
            </a:r>
          </a:p>
        </p:txBody>
      </p:sp>
      <p:sp>
        <p:nvSpPr>
          <p:cNvPr id="312" name="9,B"/>
          <p:cNvSpPr txBox="1"/>
          <p:nvPr/>
        </p:nvSpPr>
        <p:spPr>
          <a:xfrm>
            <a:off x="13718596" y="6809490"/>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9,B</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6">
                <a:hueOff val="-108860"/>
                <a:satOff val="4467"/>
                <a:lumOff val="-12874"/>
              </a:schemeClr>
            </a:gs>
            <a:gs pos="100000">
              <a:srgbClr val="3B3B3B"/>
            </a:gs>
          </a:gsLst>
          <a:lin ang="5400000" scaled="0"/>
        </a:gradFill>
      </p:bgPr>
    </p:bg>
    <p:spTree>
      <p:nvGrpSpPr>
        <p:cNvPr id="1" name=""/>
        <p:cNvGrpSpPr/>
        <p:nvPr/>
      </p:nvGrpSpPr>
      <p:grpSpPr>
        <a:xfrm>
          <a:off x="0" y="0"/>
          <a:ext cx="0" cy="0"/>
          <a:chOff x="0" y="0"/>
          <a:chExt cx="0" cy="0"/>
        </a:xfrm>
      </p:grpSpPr>
      <p:pic>
        <p:nvPicPr>
          <p:cNvPr id="314" name="Screenshot 2024-04-15 at 7.38.23 PM.png" descr="Screenshot 2024-04-15 at 7.38.23 PM.png"/>
          <p:cNvPicPr>
            <a:picLocks noChangeAspect="1"/>
          </p:cNvPicPr>
          <p:nvPr/>
        </p:nvPicPr>
        <p:blipFill>
          <a:blip r:embed="rId2">
            <a:extLst/>
          </a:blip>
          <a:stretch>
            <a:fillRect/>
          </a:stretch>
        </p:blipFill>
        <p:spPr>
          <a:xfrm>
            <a:off x="423003" y="385202"/>
            <a:ext cx="5270179" cy="3483551"/>
          </a:xfrm>
          <a:prstGeom prst="rect">
            <a:avLst/>
          </a:prstGeom>
          <a:ln w="12700">
            <a:miter lim="400000"/>
          </a:ln>
        </p:spPr>
      </p:pic>
      <p:graphicFrame>
        <p:nvGraphicFramePr>
          <p:cNvPr id="315" name="Table 1"/>
          <p:cNvGraphicFramePr/>
          <p:nvPr/>
        </p:nvGraphicFramePr>
        <p:xfrm>
          <a:off x="9636273" y="755956"/>
          <a:ext cx="12684929" cy="3938698"/>
        </p:xfrm>
        <a:graphic xmlns:a="http://schemas.openxmlformats.org/drawingml/2006/main">
          <a:graphicData uri="http://schemas.openxmlformats.org/drawingml/2006/table">
            <a:tbl>
              <a:tblPr firstCol="0" firstRow="0" lastCol="0" lastRow="0" bandCol="0" bandRow="0" rtl="0">
                <a:tableStyleId>{CF821DB8-F4EB-4A41-A1BA-3FCAFE7338EE}</a:tableStyleId>
              </a:tblPr>
              <a:tblGrid>
                <a:gridCol w="1810318"/>
                <a:gridCol w="1810318"/>
                <a:gridCol w="1810318"/>
                <a:gridCol w="1810318"/>
                <a:gridCol w="1810318"/>
                <a:gridCol w="1810318"/>
                <a:gridCol w="1810318"/>
              </a:tblGrid>
              <a:tr h="654332">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Step</a:t>
                      </a:r>
                    </a:p>
                  </a:txBody>
                  <a:tcPr marL="63500" marR="63500" marT="0" marB="0" anchor="ctr" anchorCtr="0" horzOverflow="overflow">
                    <a:lnL w="12700">
                      <a:solidFill>
                        <a:srgbClr val="E3E5E8"/>
                      </a:solidFill>
                      <a:miter lim="400000"/>
                    </a:lnL>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Visited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D(B)P(B)</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D(C)P(C)</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D(D)P(D)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D(E)P(E)</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D(F)P(F)</a:t>
                      </a:r>
                    </a:p>
                  </a:txBody>
                  <a:tcPr marL="63500" marR="63500" marT="0" marB="0" anchor="ctr" anchorCtr="0" horzOverflow="overflow">
                    <a:lnR w="12700">
                      <a:solidFill>
                        <a:srgbClr val="E3E5E8"/>
                      </a:solidFill>
                      <a:miter lim="400000"/>
                    </a:lnR>
                    <a:lnT w="12700">
                      <a:solidFill>
                        <a:srgbClr val="E3E5E8"/>
                      </a:solidFill>
                      <a:miter lim="400000"/>
                    </a:lnT>
                    <a:solidFill>
                      <a:srgbClr val="FFFFFF"/>
                    </a:solidFill>
                  </a:tcPr>
                </a:tc>
              </a:tr>
              <a:tr h="654332">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0</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7,A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3,A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50800" marR="50800" marT="50800" marB="50800" anchor="ctr" anchorCtr="0" horzOverflow="overflow">
                    <a:lnR w="12700">
                      <a:solidFill>
                        <a:srgbClr val="E3E5E8"/>
                      </a:solidFill>
                      <a:miter lim="400000"/>
                    </a:lnR>
                  </a:tcPr>
                </a:tc>
              </a:tr>
              <a:tr h="654332">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1</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11,C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tcPr>
                </a:tc>
              </a:tr>
              <a:tr h="654332">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2</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9,B</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tcPr>
                </a:tc>
              </a:tr>
              <a:tr h="654332">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3</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9,B</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tcPr>
                </a:tc>
              </a:tr>
              <a:tr h="654332">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4</a:t>
                      </a:r>
                    </a:p>
                  </a:txBody>
                  <a:tcPr marL="63500" marR="63500" marT="0" marB="0" anchor="ctr" anchorCtr="0" horzOverflow="overflow">
                    <a:lnL w="12700">
                      <a:solidFill>
                        <a:srgbClr val="E3E5E8"/>
                      </a:solidFill>
                      <a:miter lim="400000"/>
                    </a:lnL>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ACBED</a:t>
                      </a: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10,D</a:t>
                      </a:r>
                    </a:p>
                  </a:txBody>
                  <a:tcPr marL="63500" marR="63500" marT="0" marB="0" anchor="ctr" anchorCtr="0" horzOverflow="overflow">
                    <a:lnR w="12700">
                      <a:solidFill>
                        <a:srgbClr val="E3E5E8"/>
                      </a:solidFill>
                      <a:miter lim="400000"/>
                    </a:lnR>
                    <a:lnB w="12700">
                      <a:solidFill>
                        <a:srgbClr val="E3E5E8"/>
                      </a:solidFill>
                      <a:miter lim="400000"/>
                    </a:lnB>
                  </a:tcPr>
                </a:tc>
              </a:tr>
            </a:tbl>
          </a:graphicData>
        </a:graphic>
      </p:graphicFrame>
      <p:pic>
        <p:nvPicPr>
          <p:cNvPr id="316" name="Image" descr="Image"/>
          <p:cNvPicPr>
            <a:picLocks noChangeAspect="1"/>
          </p:cNvPicPr>
          <p:nvPr/>
        </p:nvPicPr>
        <p:blipFill>
          <a:blip r:embed="rId3">
            <a:extLst/>
          </a:blip>
          <a:stretch>
            <a:fillRect/>
          </a:stretch>
        </p:blipFill>
        <p:spPr>
          <a:xfrm>
            <a:off x="6683947" y="4887624"/>
            <a:ext cx="11016106" cy="7427290"/>
          </a:xfrm>
          <a:prstGeom prst="rect">
            <a:avLst/>
          </a:prstGeom>
          <a:ln w="12700">
            <a:miter lim="400000"/>
          </a:ln>
        </p:spPr>
      </p:pic>
      <p:sp>
        <p:nvSpPr>
          <p:cNvPr id="317" name="Circle"/>
          <p:cNvSpPr/>
          <p:nvPr/>
        </p:nvSpPr>
        <p:spPr>
          <a:xfrm>
            <a:off x="12924930" y="7839268"/>
            <a:ext cx="1270001" cy="1270001"/>
          </a:xfrm>
          <a:prstGeom prst="ellipse">
            <a:avLst/>
          </a:prstGeom>
          <a:ln w="88900">
            <a:solidFill>
              <a:schemeClr val="accent5">
                <a:hueOff val="128995"/>
                <a:satOff val="10158"/>
                <a:lumOff val="-13824"/>
              </a:schemeClr>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318" name="Circle"/>
          <p:cNvSpPr/>
          <p:nvPr/>
        </p:nvSpPr>
        <p:spPr>
          <a:xfrm>
            <a:off x="15413587" y="7851968"/>
            <a:ext cx="1270001" cy="1270001"/>
          </a:xfrm>
          <a:prstGeom prst="ellipse">
            <a:avLst/>
          </a:prstGeom>
          <a:ln w="88900">
            <a:solidFill>
              <a:schemeClr val="accent1"/>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319" name="7,A"/>
          <p:cNvSpPr txBox="1"/>
          <p:nvPr/>
        </p:nvSpPr>
        <p:spPr>
          <a:xfrm>
            <a:off x="9671816" y="5574950"/>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trike="sngStrike" sz="2500">
                <a:solidFill>
                  <a:schemeClr val="accent1"/>
                </a:solidFill>
                <a:latin typeface="Helvetica"/>
                <a:ea typeface="Helvetica"/>
                <a:cs typeface="Helvetica"/>
                <a:sym typeface="Helvetica"/>
              </a:defRPr>
            </a:lvl1pPr>
          </a:lstStyle>
          <a:p>
            <a:pPr/>
            <a:r>
              <a:t>7,A</a:t>
            </a:r>
          </a:p>
        </p:txBody>
      </p:sp>
      <p:sp>
        <p:nvSpPr>
          <p:cNvPr id="320" name="3,A"/>
          <p:cNvSpPr txBox="1"/>
          <p:nvPr/>
        </p:nvSpPr>
        <p:spPr>
          <a:xfrm>
            <a:off x="10024952" y="9123961"/>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3,A</a:t>
            </a:r>
          </a:p>
        </p:txBody>
      </p:sp>
      <p:sp>
        <p:nvSpPr>
          <p:cNvPr id="321" name="5,C"/>
          <p:cNvSpPr txBox="1"/>
          <p:nvPr/>
        </p:nvSpPr>
        <p:spPr>
          <a:xfrm>
            <a:off x="9663057" y="5158610"/>
            <a:ext cx="60837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5,C</a:t>
            </a:r>
          </a:p>
        </p:txBody>
      </p:sp>
      <p:sp>
        <p:nvSpPr>
          <p:cNvPr id="322" name="11,C"/>
          <p:cNvSpPr txBox="1"/>
          <p:nvPr/>
        </p:nvSpPr>
        <p:spPr>
          <a:xfrm>
            <a:off x="13633253" y="7197938"/>
            <a:ext cx="76154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trike="sngStrike" sz="2500">
                <a:solidFill>
                  <a:schemeClr val="accent1"/>
                </a:solidFill>
                <a:latin typeface="Helvetica"/>
                <a:ea typeface="Helvetica"/>
                <a:cs typeface="Helvetica"/>
                <a:sym typeface="Helvetica"/>
              </a:defRPr>
            </a:lvl1pPr>
          </a:lstStyle>
          <a:p>
            <a:pPr/>
            <a:r>
              <a:t>11,C</a:t>
            </a:r>
          </a:p>
        </p:txBody>
      </p:sp>
      <p:sp>
        <p:nvSpPr>
          <p:cNvPr id="323" name="5,C"/>
          <p:cNvSpPr txBox="1"/>
          <p:nvPr/>
        </p:nvSpPr>
        <p:spPr>
          <a:xfrm>
            <a:off x="14320173" y="10196524"/>
            <a:ext cx="60838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5,C</a:t>
            </a:r>
          </a:p>
        </p:txBody>
      </p:sp>
      <p:sp>
        <p:nvSpPr>
          <p:cNvPr id="324" name="9,B"/>
          <p:cNvSpPr txBox="1"/>
          <p:nvPr/>
        </p:nvSpPr>
        <p:spPr>
          <a:xfrm>
            <a:off x="13718596" y="6809490"/>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9,B</a:t>
            </a:r>
          </a:p>
        </p:txBody>
      </p:sp>
      <p:sp>
        <p:nvSpPr>
          <p:cNvPr id="325" name="10,D"/>
          <p:cNvSpPr txBox="1"/>
          <p:nvPr/>
        </p:nvSpPr>
        <p:spPr>
          <a:xfrm>
            <a:off x="15899271" y="7204288"/>
            <a:ext cx="78495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10,D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6">
                <a:hueOff val="-108860"/>
                <a:satOff val="4467"/>
                <a:lumOff val="-12874"/>
              </a:schemeClr>
            </a:gs>
            <a:gs pos="100000">
              <a:srgbClr val="3B3B3B"/>
            </a:gs>
          </a:gsLst>
          <a:lin ang="5400000" scaled="0"/>
        </a:gradFill>
      </p:bgPr>
    </p:bg>
    <p:spTree>
      <p:nvGrpSpPr>
        <p:cNvPr id="1" name=""/>
        <p:cNvGrpSpPr/>
        <p:nvPr/>
      </p:nvGrpSpPr>
      <p:grpSpPr>
        <a:xfrm>
          <a:off x="0" y="0"/>
          <a:ext cx="0" cy="0"/>
          <a:chOff x="0" y="0"/>
          <a:chExt cx="0" cy="0"/>
        </a:xfrm>
      </p:grpSpPr>
      <p:pic>
        <p:nvPicPr>
          <p:cNvPr id="327" name="Screenshot 2024-04-15 at 7.38.23 PM.png" descr="Screenshot 2024-04-15 at 7.38.23 PM.png"/>
          <p:cNvPicPr>
            <a:picLocks noChangeAspect="1"/>
          </p:cNvPicPr>
          <p:nvPr/>
        </p:nvPicPr>
        <p:blipFill>
          <a:blip r:embed="rId2">
            <a:extLst/>
          </a:blip>
          <a:stretch>
            <a:fillRect/>
          </a:stretch>
        </p:blipFill>
        <p:spPr>
          <a:xfrm>
            <a:off x="423003" y="385202"/>
            <a:ext cx="5270179" cy="3483551"/>
          </a:xfrm>
          <a:prstGeom prst="rect">
            <a:avLst/>
          </a:prstGeom>
          <a:ln w="12700">
            <a:miter lim="400000"/>
          </a:ln>
        </p:spPr>
      </p:pic>
      <p:pic>
        <p:nvPicPr>
          <p:cNvPr id="328" name="Image" descr="Image"/>
          <p:cNvPicPr>
            <a:picLocks noChangeAspect="1"/>
          </p:cNvPicPr>
          <p:nvPr/>
        </p:nvPicPr>
        <p:blipFill>
          <a:blip r:embed="rId3">
            <a:extLst/>
          </a:blip>
          <a:stretch>
            <a:fillRect/>
          </a:stretch>
        </p:blipFill>
        <p:spPr>
          <a:xfrm>
            <a:off x="6683947" y="4887624"/>
            <a:ext cx="11016106" cy="7427290"/>
          </a:xfrm>
          <a:prstGeom prst="rect">
            <a:avLst/>
          </a:prstGeom>
          <a:ln w="12700">
            <a:miter lim="400000"/>
          </a:ln>
        </p:spPr>
      </p:pic>
      <p:sp>
        <p:nvSpPr>
          <p:cNvPr id="329" name="Circle"/>
          <p:cNvSpPr/>
          <p:nvPr/>
        </p:nvSpPr>
        <p:spPr>
          <a:xfrm>
            <a:off x="7393405" y="7847011"/>
            <a:ext cx="1270001" cy="1270001"/>
          </a:xfrm>
          <a:prstGeom prst="ellipse">
            <a:avLst/>
          </a:prstGeom>
          <a:ln w="88900">
            <a:solidFill>
              <a:schemeClr val="accent5">
                <a:hueOff val="128995"/>
                <a:satOff val="10158"/>
                <a:lumOff val="-13824"/>
              </a:schemeClr>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330" name="Circle"/>
          <p:cNvSpPr/>
          <p:nvPr/>
        </p:nvSpPr>
        <p:spPr>
          <a:xfrm>
            <a:off x="15414535" y="7847011"/>
            <a:ext cx="1270001" cy="1270001"/>
          </a:xfrm>
          <a:prstGeom prst="ellipse">
            <a:avLst/>
          </a:prstGeom>
          <a:ln w="88900">
            <a:solidFill>
              <a:schemeClr val="accent1"/>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331" name="7,A"/>
          <p:cNvSpPr txBox="1"/>
          <p:nvPr/>
        </p:nvSpPr>
        <p:spPr>
          <a:xfrm>
            <a:off x="9671816" y="5574950"/>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trike="sngStrike" sz="2500">
                <a:solidFill>
                  <a:schemeClr val="accent1"/>
                </a:solidFill>
                <a:latin typeface="Helvetica"/>
                <a:ea typeface="Helvetica"/>
                <a:cs typeface="Helvetica"/>
                <a:sym typeface="Helvetica"/>
              </a:defRPr>
            </a:lvl1pPr>
          </a:lstStyle>
          <a:p>
            <a:pPr/>
            <a:r>
              <a:t>7,A</a:t>
            </a:r>
          </a:p>
        </p:txBody>
      </p:sp>
      <p:sp>
        <p:nvSpPr>
          <p:cNvPr id="332" name="3,A"/>
          <p:cNvSpPr txBox="1"/>
          <p:nvPr/>
        </p:nvSpPr>
        <p:spPr>
          <a:xfrm>
            <a:off x="10024952" y="9123961"/>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3,A</a:t>
            </a:r>
          </a:p>
        </p:txBody>
      </p:sp>
      <p:sp>
        <p:nvSpPr>
          <p:cNvPr id="333" name="5,C"/>
          <p:cNvSpPr txBox="1"/>
          <p:nvPr/>
        </p:nvSpPr>
        <p:spPr>
          <a:xfrm>
            <a:off x="9663057" y="5158610"/>
            <a:ext cx="60837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5,C</a:t>
            </a:r>
          </a:p>
        </p:txBody>
      </p:sp>
      <p:sp>
        <p:nvSpPr>
          <p:cNvPr id="334" name="11,C"/>
          <p:cNvSpPr txBox="1"/>
          <p:nvPr/>
        </p:nvSpPr>
        <p:spPr>
          <a:xfrm>
            <a:off x="13633253" y="7197938"/>
            <a:ext cx="761548"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trike="sngStrike" sz="2500">
                <a:solidFill>
                  <a:schemeClr val="accent1"/>
                </a:solidFill>
                <a:latin typeface="Helvetica"/>
                <a:ea typeface="Helvetica"/>
                <a:cs typeface="Helvetica"/>
                <a:sym typeface="Helvetica"/>
              </a:defRPr>
            </a:lvl1pPr>
          </a:lstStyle>
          <a:p>
            <a:pPr/>
            <a:r>
              <a:t>11,C</a:t>
            </a:r>
          </a:p>
        </p:txBody>
      </p:sp>
      <p:sp>
        <p:nvSpPr>
          <p:cNvPr id="335" name="5,C"/>
          <p:cNvSpPr txBox="1"/>
          <p:nvPr/>
        </p:nvSpPr>
        <p:spPr>
          <a:xfrm>
            <a:off x="14320173" y="10196524"/>
            <a:ext cx="608380"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5,C</a:t>
            </a:r>
          </a:p>
        </p:txBody>
      </p:sp>
      <p:sp>
        <p:nvSpPr>
          <p:cNvPr id="336" name="9,B"/>
          <p:cNvSpPr txBox="1"/>
          <p:nvPr/>
        </p:nvSpPr>
        <p:spPr>
          <a:xfrm>
            <a:off x="13718596" y="6809490"/>
            <a:ext cx="59086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9,B</a:t>
            </a:r>
          </a:p>
        </p:txBody>
      </p:sp>
      <p:sp>
        <p:nvSpPr>
          <p:cNvPr id="337" name="10,D"/>
          <p:cNvSpPr txBox="1"/>
          <p:nvPr/>
        </p:nvSpPr>
        <p:spPr>
          <a:xfrm>
            <a:off x="15900400" y="7200900"/>
            <a:ext cx="78495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2500">
                <a:solidFill>
                  <a:schemeClr val="accent1"/>
                </a:solidFill>
                <a:latin typeface="Helvetica"/>
                <a:ea typeface="Helvetica"/>
                <a:cs typeface="Helvetica"/>
                <a:sym typeface="Helvetica"/>
              </a:defRPr>
            </a:lvl1pPr>
          </a:lstStyle>
          <a:p>
            <a:pPr/>
            <a:r>
              <a:t>10,D</a:t>
            </a:r>
          </a:p>
        </p:txBody>
      </p:sp>
      <p:sp>
        <p:nvSpPr>
          <p:cNvPr id="338" name="Line"/>
          <p:cNvSpPr/>
          <p:nvPr/>
        </p:nvSpPr>
        <p:spPr>
          <a:xfrm>
            <a:off x="8844054" y="8214636"/>
            <a:ext cx="1358901" cy="1"/>
          </a:xfrm>
          <a:prstGeom prst="line">
            <a:avLst/>
          </a:prstGeom>
          <a:ln w="63500">
            <a:solidFill>
              <a:schemeClr val="accent5">
                <a:hueOff val="128995"/>
                <a:satOff val="10158"/>
                <a:lumOff val="-13824"/>
              </a:schemeClr>
            </a:solidFill>
            <a:miter lim="400000"/>
            <a:tailEnd type="triangle"/>
          </a:ln>
        </p:spPr>
        <p:txBody>
          <a:bodyPr lIns="50800" tIns="50800" rIns="50800" bIns="50800" anchor="ctr"/>
          <a:lstStyle/>
          <a:p>
            <a:pPr/>
          </a:p>
        </p:txBody>
      </p:sp>
      <p:sp>
        <p:nvSpPr>
          <p:cNvPr id="339" name="Line"/>
          <p:cNvSpPr/>
          <p:nvPr/>
        </p:nvSpPr>
        <p:spPr>
          <a:xfrm flipV="1">
            <a:off x="11211294" y="6950128"/>
            <a:ext cx="1" cy="720985"/>
          </a:xfrm>
          <a:prstGeom prst="line">
            <a:avLst/>
          </a:prstGeom>
          <a:ln w="63500">
            <a:solidFill>
              <a:schemeClr val="accent5">
                <a:hueOff val="128995"/>
                <a:satOff val="10158"/>
                <a:lumOff val="-13824"/>
              </a:schemeClr>
            </a:solidFill>
            <a:miter lim="400000"/>
            <a:tailEnd type="triangle"/>
          </a:ln>
        </p:spPr>
        <p:txBody>
          <a:bodyPr lIns="50800" tIns="50800" rIns="50800" bIns="50800" anchor="ctr"/>
          <a:lstStyle/>
          <a:p>
            <a:pPr/>
          </a:p>
        </p:txBody>
      </p:sp>
      <p:sp>
        <p:nvSpPr>
          <p:cNvPr id="340" name="Line"/>
          <p:cNvSpPr/>
          <p:nvPr/>
        </p:nvSpPr>
        <p:spPr>
          <a:xfrm>
            <a:off x="11884421" y="6043470"/>
            <a:ext cx="1851872" cy="1577955"/>
          </a:xfrm>
          <a:prstGeom prst="line">
            <a:avLst/>
          </a:prstGeom>
          <a:ln w="63500">
            <a:solidFill>
              <a:schemeClr val="accent5">
                <a:hueOff val="128995"/>
                <a:satOff val="10158"/>
                <a:lumOff val="-13824"/>
              </a:schemeClr>
            </a:solidFill>
            <a:miter lim="400000"/>
            <a:tailEnd type="triangle"/>
          </a:ln>
        </p:spPr>
        <p:txBody>
          <a:bodyPr lIns="50800" tIns="50800" rIns="50800" bIns="50800" anchor="ctr"/>
          <a:lstStyle/>
          <a:p>
            <a:pPr/>
          </a:p>
        </p:txBody>
      </p:sp>
      <p:sp>
        <p:nvSpPr>
          <p:cNvPr id="341" name="Line"/>
          <p:cNvSpPr/>
          <p:nvPr/>
        </p:nvSpPr>
        <p:spPr>
          <a:xfrm>
            <a:off x="14338712" y="8252736"/>
            <a:ext cx="932011" cy="1"/>
          </a:xfrm>
          <a:prstGeom prst="line">
            <a:avLst/>
          </a:prstGeom>
          <a:ln w="63500">
            <a:solidFill>
              <a:schemeClr val="accent5">
                <a:hueOff val="128995"/>
                <a:satOff val="10158"/>
                <a:lumOff val="-13824"/>
              </a:schemeClr>
            </a:solidFill>
            <a:miter lim="400000"/>
            <a:tailEnd type="triangle"/>
          </a:ln>
        </p:spPr>
        <p:txBody>
          <a:bodyPr lIns="50800" tIns="50800" rIns="50800" bIns="50800" anchor="ctr"/>
          <a:lstStyle/>
          <a:p>
            <a:pPr/>
          </a:p>
        </p:txBody>
      </p:sp>
      <p:graphicFrame>
        <p:nvGraphicFramePr>
          <p:cNvPr id="342" name="Table 1"/>
          <p:cNvGraphicFramePr/>
          <p:nvPr/>
        </p:nvGraphicFramePr>
        <p:xfrm>
          <a:off x="9530333" y="265908"/>
          <a:ext cx="12836047" cy="4493366"/>
        </p:xfrm>
        <a:graphic xmlns:a="http://schemas.openxmlformats.org/drawingml/2006/main">
          <a:graphicData uri="http://schemas.openxmlformats.org/drawingml/2006/table">
            <a:tbl>
              <a:tblPr firstCol="0" firstRow="0" lastCol="0" lastRow="0" bandCol="0" bandRow="0" rtl="0">
                <a:tableStyleId>{CF821DB8-F4EB-4A41-A1BA-3FCAFE7338EE}</a:tableStyleId>
              </a:tblPr>
              <a:tblGrid>
                <a:gridCol w="1831906"/>
                <a:gridCol w="1831906"/>
                <a:gridCol w="1831906"/>
                <a:gridCol w="1831906"/>
                <a:gridCol w="1831906"/>
                <a:gridCol w="1831906"/>
                <a:gridCol w="1831906"/>
              </a:tblGrid>
              <a:tr h="640095">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Step</a:t>
                      </a:r>
                    </a:p>
                  </a:txBody>
                  <a:tcPr marL="63500" marR="63500" marT="0" marB="0" anchor="ctr" anchorCtr="0" horzOverflow="overflow">
                    <a:lnL w="12700">
                      <a:solidFill>
                        <a:srgbClr val="E3E5E8"/>
                      </a:solidFill>
                      <a:miter lim="400000"/>
                    </a:lnL>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Visited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D(B)P(B)</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D(C)P(C)</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D(D)P(D)</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D(E)P(E)</a:t>
                      </a:r>
                    </a:p>
                  </a:txBody>
                  <a:tcPr marL="63500" marR="63500" marT="0" marB="0" anchor="ctr" anchorCtr="0" horzOverflow="overflow">
                    <a:lnT w="12700">
                      <a:solidFill>
                        <a:srgbClr val="E3E5E8"/>
                      </a:solidFill>
                      <a:miter lim="400000"/>
                    </a:lnT>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D(F)P(F)</a:t>
                      </a:r>
                    </a:p>
                  </a:txBody>
                  <a:tcPr marL="63500" marR="63500" marT="0" marB="0" anchor="ctr" anchorCtr="0" horzOverflow="overflow">
                    <a:lnR w="12700">
                      <a:solidFill>
                        <a:srgbClr val="E3E5E8"/>
                      </a:solidFill>
                      <a:miter lim="400000"/>
                    </a:lnR>
                    <a:lnT w="12700">
                      <a:solidFill>
                        <a:srgbClr val="E3E5E8"/>
                      </a:solidFill>
                      <a:miter lim="400000"/>
                    </a:lnT>
                    <a:solidFill>
                      <a:srgbClr val="FFFFFF"/>
                    </a:solidFill>
                  </a:tcPr>
                </a:tc>
              </a:tr>
              <a:tr h="640095">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0</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7,A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3,A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50800" marR="50800" marT="50800" marB="50800" anchor="ctr" anchorCtr="0" horzOverflow="overflow">
                    <a:lnR w="12700">
                      <a:solidFill>
                        <a:srgbClr val="E3E5E8"/>
                      </a:solidFill>
                      <a:miter lim="400000"/>
                    </a:lnR>
                  </a:tcPr>
                </a:tc>
              </a:tr>
              <a:tr h="640095">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1</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11,C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tcPr>
                </a:tc>
              </a:tr>
              <a:tr h="640095">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2</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9,B</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tcPr>
                </a:tc>
              </a:tr>
              <a:tr h="640095">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3</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9,B</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lnR w="12700">
                      <a:solidFill>
                        <a:srgbClr val="E3E5E8"/>
                      </a:solidFill>
                      <a:miter lim="400000"/>
                    </a:lnR>
                  </a:tcPr>
                </a:tc>
              </a:tr>
              <a:tr h="640095">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4</a:t>
                      </a:r>
                    </a:p>
                  </a:txBody>
                  <a:tcPr marL="63500" marR="63500" marT="0" marB="0" anchor="ctr" anchorCtr="0" horzOverflow="overflow">
                    <a:lnL w="12700">
                      <a:solidFill>
                        <a:srgbClr val="E3E5E8"/>
                      </a:solidFill>
                      <a:miter lim="400000"/>
                    </a:lnL>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ACBED</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10,D</a:t>
                      </a:r>
                    </a:p>
                  </a:txBody>
                  <a:tcPr marL="63500" marR="63500" marT="0" marB="0" anchor="ctr" anchorCtr="0" horzOverflow="overflow">
                    <a:lnR w="12700">
                      <a:solidFill>
                        <a:srgbClr val="E3E5E8"/>
                      </a:solidFill>
                      <a:miter lim="400000"/>
                    </a:lnR>
                  </a:tcPr>
                </a:tc>
              </a:tr>
              <a:tr h="640095">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5</a:t>
                      </a:r>
                    </a:p>
                  </a:txBody>
                  <a:tcPr marL="63500" marR="63500" marT="0" marB="0" anchor="ctr" anchorCtr="0" horzOverflow="overflow">
                    <a:lnL w="12700">
                      <a:solidFill>
                        <a:srgbClr val="E3E5E8"/>
                      </a:solidFill>
                      <a:miter lim="400000"/>
                    </a:lnL>
                    <a:lnB w="12700">
                      <a:solidFill>
                        <a:srgbClr val="E3E5E8"/>
                      </a:solidFill>
                      <a:miter lim="400000"/>
                    </a:lnB>
                  </a:tcPr>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ACBEDF</a:t>
                      </a: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B w="12700">
                      <a:solidFill>
                        <a:srgbClr val="E3E5E8"/>
                      </a:solidFill>
                      <a:miter lim="400000"/>
                    </a:lnB>
                  </a:tcPr>
                </a:tc>
                <a:tc>
                  <a:txBody>
                    <a:bodyPr/>
                    <a:lstStyle/>
                    <a:p>
                      <a:pPr algn="l" defTabSz="457200">
                        <a:defRPr sz="2500">
                          <a:latin typeface="Helvetica"/>
                          <a:ea typeface="Helvetica"/>
                          <a:cs typeface="Helvetica"/>
                          <a:sym typeface="Helvetica"/>
                        </a:defRPr>
                      </a:pPr>
                    </a:p>
                  </a:txBody>
                  <a:tcPr marL="63500" marR="63500" marT="0" marB="0" anchor="ctr" anchorCtr="0" horzOverflow="overflow">
                    <a:lnR w="12700">
                      <a:solidFill>
                        <a:srgbClr val="E3E5E8"/>
                      </a:solidFill>
                      <a:miter lim="400000"/>
                    </a:lnR>
                    <a:lnB w="12700">
                      <a:solidFill>
                        <a:srgbClr val="E3E5E8"/>
                      </a:solidFill>
                      <a:miter lim="400000"/>
                    </a:lnB>
                  </a:tcPr>
                </a:tc>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344" name="Image" descr="Image"/>
          <p:cNvPicPr>
            <a:picLocks noChangeAspect="1"/>
          </p:cNvPicPr>
          <p:nvPr/>
        </p:nvPicPr>
        <p:blipFill>
          <a:blip r:embed="rId2">
            <a:extLst/>
          </a:blip>
          <a:srcRect l="1352" t="42696" r="2803" b="28149"/>
          <a:stretch>
            <a:fillRect/>
          </a:stretch>
        </p:blipFill>
        <p:spPr>
          <a:xfrm>
            <a:off x="-1207" y="8835172"/>
            <a:ext cx="24386349" cy="4909180"/>
          </a:xfrm>
          <a:prstGeom prst="rect">
            <a:avLst/>
          </a:prstGeom>
          <a:ln w="12700">
            <a:miter lim="400000"/>
          </a:ln>
        </p:spPr>
      </p:pic>
      <p:sp>
        <p:nvSpPr>
          <p:cNvPr id="345" name="Now its time to understand"/>
          <p:cNvSpPr txBox="1"/>
          <p:nvPr>
            <p:ph type="title" idx="4294967295"/>
          </p:nvPr>
        </p:nvSpPr>
        <p:spPr>
          <a:xfrm>
            <a:off x="3192302" y="-627533"/>
            <a:ext cx="18798067" cy="2547923"/>
          </a:xfrm>
          <a:prstGeom prst="rect">
            <a:avLst/>
          </a:prstGeom>
        </p:spPr>
        <p:txBody>
          <a:bodyPr/>
          <a:lstStyle>
            <a:lvl1pPr>
              <a:defRPr spc="-333" sz="11100">
                <a:gradFill flip="none" rotWithShape="1">
                  <a:gsLst>
                    <a:gs pos="0">
                      <a:schemeClr val="accent2">
                        <a:hueOff val="-206910"/>
                        <a:satOff val="-12829"/>
                        <a:lumOff val="16238"/>
                      </a:schemeClr>
                    </a:gs>
                    <a:gs pos="100000">
                      <a:schemeClr val="accent2"/>
                    </a:gs>
                  </a:gsLst>
                  <a:lin ang="5400000" scaled="0"/>
                </a:gradFill>
              </a:defRPr>
            </a:lvl1pPr>
          </a:lstStyle>
          <a:p>
            <a:pPr/>
            <a:r>
              <a:t>Now its time to understand</a:t>
            </a:r>
          </a:p>
        </p:txBody>
      </p:sp>
      <p:sp>
        <p:nvSpPr>
          <p:cNvPr id="346" name="Flooding"/>
          <p:cNvSpPr txBox="1"/>
          <p:nvPr/>
        </p:nvSpPr>
        <p:spPr>
          <a:xfrm>
            <a:off x="7365999" y="1512757"/>
            <a:ext cx="9652001" cy="1300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77850">
              <a:spcBef>
                <a:spcPts val="0"/>
              </a:spcBef>
              <a:defRPr sz="7000">
                <a:gradFill flip="none" rotWithShape="1">
                  <a:gsLst>
                    <a:gs pos="0">
                      <a:schemeClr val="accent2">
                        <a:hueOff val="-206910"/>
                        <a:satOff val="-12829"/>
                        <a:lumOff val="16238"/>
                      </a:schemeClr>
                    </a:gs>
                    <a:gs pos="100000">
                      <a:schemeClr val="accent1">
                        <a:lumOff val="13575"/>
                      </a:schemeClr>
                    </a:gs>
                  </a:gsLst>
                  <a:lin ang="5400000" scaled="0"/>
                </a:gradFill>
                <a:latin typeface="+mn-lt"/>
                <a:ea typeface="+mn-ea"/>
                <a:cs typeface="+mn-cs"/>
                <a:sym typeface="Graphik Semibold"/>
              </a:defRPr>
            </a:lvl1pPr>
          </a:lstStyle>
          <a:p>
            <a:pPr/>
            <a:r>
              <a:t>Flooding</a:t>
            </a:r>
          </a:p>
        </p:txBody>
      </p:sp>
      <p:sp>
        <p:nvSpPr>
          <p:cNvPr id="347" name="Rectangle"/>
          <p:cNvSpPr/>
          <p:nvPr/>
        </p:nvSpPr>
        <p:spPr>
          <a:xfrm>
            <a:off x="1774885" y="3013663"/>
            <a:ext cx="9797215" cy="5047858"/>
          </a:xfrm>
          <a:prstGeom prst="rect">
            <a:avLst/>
          </a:prstGeom>
          <a:solidFill>
            <a:srgbClr val="D5D5D5"/>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pic>
        <p:nvPicPr>
          <p:cNvPr id="348" name="image-removebg-preview-5.png" descr="image-removebg-preview-5.png"/>
          <p:cNvPicPr>
            <a:picLocks noChangeAspect="1"/>
          </p:cNvPicPr>
          <p:nvPr/>
        </p:nvPicPr>
        <p:blipFill>
          <a:blip r:embed="rId3">
            <a:extLst/>
          </a:blip>
          <a:stretch>
            <a:fillRect/>
          </a:stretch>
        </p:blipFill>
        <p:spPr>
          <a:xfrm>
            <a:off x="2953326" y="3920687"/>
            <a:ext cx="3784868" cy="3784868"/>
          </a:xfrm>
          <a:prstGeom prst="rect">
            <a:avLst/>
          </a:prstGeom>
          <a:ln w="12700">
            <a:miter lim="400000"/>
          </a:ln>
        </p:spPr>
      </p:pic>
      <p:sp>
        <p:nvSpPr>
          <p:cNvPr id="349" name="Initial State"/>
          <p:cNvSpPr txBox="1"/>
          <p:nvPr/>
        </p:nvSpPr>
        <p:spPr>
          <a:xfrm>
            <a:off x="1941644" y="3186963"/>
            <a:ext cx="2759401" cy="7192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000000"/>
                </a:solidFill>
                <a:latin typeface="Graphik Medium"/>
                <a:ea typeface="Graphik Medium"/>
                <a:cs typeface="Graphik Medium"/>
                <a:sym typeface="Graphik Medium"/>
              </a:defRPr>
            </a:lvl1pPr>
          </a:lstStyle>
          <a:p>
            <a:pPr/>
            <a:r>
              <a:t>Initial State</a:t>
            </a:r>
          </a:p>
        </p:txBody>
      </p:sp>
      <p:sp>
        <p:nvSpPr>
          <p:cNvPr id="350" name="Callout"/>
          <p:cNvSpPr/>
          <p:nvPr/>
        </p:nvSpPr>
        <p:spPr>
          <a:xfrm>
            <a:off x="6693497" y="3765582"/>
            <a:ext cx="4501357" cy="2203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43" y="0"/>
                </a:moveTo>
                <a:cubicBezTo>
                  <a:pt x="2351" y="0"/>
                  <a:pt x="2114" y="485"/>
                  <a:pt x="2114" y="1082"/>
                </a:cubicBezTo>
                <a:lnTo>
                  <a:pt x="2114" y="8641"/>
                </a:lnTo>
                <a:lnTo>
                  <a:pt x="0" y="10800"/>
                </a:lnTo>
                <a:lnTo>
                  <a:pt x="2114" y="12959"/>
                </a:lnTo>
                <a:lnTo>
                  <a:pt x="2114" y="20518"/>
                </a:lnTo>
                <a:cubicBezTo>
                  <a:pt x="2114" y="21115"/>
                  <a:pt x="2351" y="21600"/>
                  <a:pt x="2643" y="21600"/>
                </a:cubicBezTo>
                <a:lnTo>
                  <a:pt x="21072" y="21600"/>
                </a:lnTo>
                <a:cubicBezTo>
                  <a:pt x="21364" y="21600"/>
                  <a:pt x="21600" y="21115"/>
                  <a:pt x="21600" y="20518"/>
                </a:cubicBezTo>
                <a:lnTo>
                  <a:pt x="21600" y="1082"/>
                </a:lnTo>
                <a:cubicBezTo>
                  <a:pt x="21600" y="485"/>
                  <a:pt x="21364" y="0"/>
                  <a:pt x="21072" y="0"/>
                </a:cubicBezTo>
                <a:lnTo>
                  <a:pt x="2643" y="0"/>
                </a:lnTo>
                <a:close/>
              </a:path>
            </a:pathLst>
          </a:custGeom>
          <a:solidFill>
            <a:schemeClr val="accent1">
              <a:hueOff val="117587"/>
              <a:lumOff val="-11400"/>
            </a:schemeClr>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351" name="I know my…"/>
          <p:cNvSpPr txBox="1"/>
          <p:nvPr/>
        </p:nvSpPr>
        <p:spPr>
          <a:xfrm>
            <a:off x="7557241" y="4198557"/>
            <a:ext cx="3286821" cy="133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nSpc>
                <a:spcPct val="50000"/>
              </a:lnSpc>
              <a:defRPr sz="3700">
                <a:latin typeface="Graphik Medium"/>
                <a:ea typeface="Graphik Medium"/>
                <a:cs typeface="Graphik Medium"/>
                <a:sym typeface="Graphik Medium"/>
              </a:defRPr>
            </a:pPr>
            <a:r>
              <a:t>I know my</a:t>
            </a:r>
          </a:p>
          <a:p>
            <a:pPr>
              <a:lnSpc>
                <a:spcPct val="50000"/>
              </a:lnSpc>
              <a:defRPr sz="3700">
                <a:latin typeface="Graphik Medium"/>
                <a:ea typeface="Graphik Medium"/>
                <a:cs typeface="Graphik Medium"/>
                <a:sym typeface="Graphik Medium"/>
              </a:defRPr>
            </a:pPr>
            <a:r>
              <a:t>    neighbors</a:t>
            </a:r>
          </a:p>
        </p:txBody>
      </p:sp>
      <p:sp>
        <p:nvSpPr>
          <p:cNvPr id="352" name="Rectangle"/>
          <p:cNvSpPr/>
          <p:nvPr/>
        </p:nvSpPr>
        <p:spPr>
          <a:xfrm>
            <a:off x="12668499" y="3013663"/>
            <a:ext cx="9797215" cy="5047858"/>
          </a:xfrm>
          <a:prstGeom prst="rect">
            <a:avLst/>
          </a:prstGeom>
          <a:solidFill>
            <a:srgbClr val="D5D5D5"/>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353" name="Final State"/>
          <p:cNvSpPr txBox="1"/>
          <p:nvPr/>
        </p:nvSpPr>
        <p:spPr>
          <a:xfrm>
            <a:off x="12835258" y="3151930"/>
            <a:ext cx="2759400" cy="7192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700">
                <a:solidFill>
                  <a:srgbClr val="000000"/>
                </a:solidFill>
                <a:latin typeface="Graphik Medium"/>
                <a:ea typeface="Graphik Medium"/>
                <a:cs typeface="Graphik Medium"/>
                <a:sym typeface="Graphik Medium"/>
              </a:defRPr>
            </a:lvl1pPr>
          </a:lstStyle>
          <a:p>
            <a:pPr/>
            <a:r>
              <a:t>Final State</a:t>
            </a:r>
          </a:p>
        </p:txBody>
      </p:sp>
      <p:pic>
        <p:nvPicPr>
          <p:cNvPr id="354" name="image-removebg-preview-5.png" descr="image-removebg-preview-5.png"/>
          <p:cNvPicPr>
            <a:picLocks noChangeAspect="1"/>
          </p:cNvPicPr>
          <p:nvPr/>
        </p:nvPicPr>
        <p:blipFill>
          <a:blip r:embed="rId3">
            <a:extLst/>
          </a:blip>
          <a:stretch>
            <a:fillRect/>
          </a:stretch>
        </p:blipFill>
        <p:spPr>
          <a:xfrm>
            <a:off x="13846939" y="4023830"/>
            <a:ext cx="3784868" cy="3784868"/>
          </a:xfrm>
          <a:prstGeom prst="rect">
            <a:avLst/>
          </a:prstGeom>
          <a:ln w="12700">
            <a:miter lim="400000"/>
          </a:ln>
        </p:spPr>
      </p:pic>
      <p:sp>
        <p:nvSpPr>
          <p:cNvPr id="355" name="Callout"/>
          <p:cNvSpPr/>
          <p:nvPr/>
        </p:nvSpPr>
        <p:spPr>
          <a:xfrm>
            <a:off x="17670389" y="3765582"/>
            <a:ext cx="4501358" cy="2203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643" y="0"/>
                </a:moveTo>
                <a:cubicBezTo>
                  <a:pt x="2351" y="0"/>
                  <a:pt x="2114" y="485"/>
                  <a:pt x="2114" y="1082"/>
                </a:cubicBezTo>
                <a:lnTo>
                  <a:pt x="2114" y="8641"/>
                </a:lnTo>
                <a:lnTo>
                  <a:pt x="0" y="10800"/>
                </a:lnTo>
                <a:lnTo>
                  <a:pt x="2114" y="12959"/>
                </a:lnTo>
                <a:lnTo>
                  <a:pt x="2114" y="20518"/>
                </a:lnTo>
                <a:cubicBezTo>
                  <a:pt x="2114" y="21115"/>
                  <a:pt x="2351" y="21600"/>
                  <a:pt x="2643" y="21600"/>
                </a:cubicBezTo>
                <a:lnTo>
                  <a:pt x="21072" y="21600"/>
                </a:lnTo>
                <a:cubicBezTo>
                  <a:pt x="21364" y="21600"/>
                  <a:pt x="21600" y="21115"/>
                  <a:pt x="21600" y="20518"/>
                </a:cubicBezTo>
                <a:lnTo>
                  <a:pt x="21600" y="1082"/>
                </a:lnTo>
                <a:cubicBezTo>
                  <a:pt x="21600" y="485"/>
                  <a:pt x="21364" y="0"/>
                  <a:pt x="21072" y="0"/>
                </a:cubicBezTo>
                <a:lnTo>
                  <a:pt x="2643" y="0"/>
                </a:lnTo>
                <a:close/>
              </a:path>
            </a:pathLst>
          </a:custGeom>
          <a:solidFill>
            <a:schemeClr val="accent1">
              <a:hueOff val="117587"/>
              <a:lumOff val="-11400"/>
            </a:schemeClr>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356" name="I know the entire graph"/>
          <p:cNvSpPr txBox="1"/>
          <p:nvPr/>
        </p:nvSpPr>
        <p:spPr>
          <a:xfrm>
            <a:off x="18273409" y="4258316"/>
            <a:ext cx="3784868" cy="12179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a:lnSpc>
                <a:spcPct val="80000"/>
              </a:lnSpc>
              <a:defRPr sz="3700">
                <a:latin typeface="Graphik Medium"/>
                <a:ea typeface="Graphik Medium"/>
                <a:cs typeface="Graphik Medium"/>
                <a:sym typeface="Graphik Medium"/>
              </a:defRPr>
            </a:pPr>
            <a:r>
              <a:t>I know the entire graph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D5D5D5"/>
            </a:gs>
          </a:gsLst>
          <a:lin ang="5400000" scaled="0"/>
        </a:gradFill>
      </p:bgPr>
    </p:bg>
    <p:spTree>
      <p:nvGrpSpPr>
        <p:cNvPr id="1" name=""/>
        <p:cNvGrpSpPr/>
        <p:nvPr/>
      </p:nvGrpSpPr>
      <p:grpSpPr>
        <a:xfrm>
          <a:off x="0" y="0"/>
          <a:ext cx="0" cy="0"/>
          <a:chOff x="0" y="0"/>
          <a:chExt cx="0" cy="0"/>
        </a:xfrm>
      </p:grpSpPr>
      <p:sp>
        <p:nvSpPr>
          <p:cNvPr id="358" name="Lets look at the flooding demo"/>
          <p:cNvSpPr txBox="1"/>
          <p:nvPr>
            <p:ph type="body" sz="half" idx="4294967295"/>
          </p:nvPr>
        </p:nvSpPr>
        <p:spPr>
          <a:xfrm>
            <a:off x="1269999" y="4344373"/>
            <a:ext cx="21844001" cy="4394201"/>
          </a:xfrm>
          <a:prstGeom prst="rect">
            <a:avLst/>
          </a:prstGeom>
        </p:spPr>
        <p:txBody>
          <a:bodyPr anchor="ctr"/>
          <a:lstStyle>
            <a:lvl1pPr marL="0" indent="0" algn="ctr">
              <a:lnSpc>
                <a:spcPct val="80000"/>
              </a:lnSpc>
              <a:spcBef>
                <a:spcPts val="0"/>
              </a:spcBef>
              <a:buClrTx/>
              <a:buSzTx/>
              <a:buNone/>
              <a:defRPr spc="-232" sz="11600">
                <a:gradFill flip="none" rotWithShape="1">
                  <a:gsLst>
                    <a:gs pos="0">
                      <a:schemeClr val="accent5">
                        <a:satOff val="7775"/>
                        <a:lumOff val="-23858"/>
                      </a:schemeClr>
                    </a:gs>
                    <a:gs pos="100000">
                      <a:schemeClr val="accent1">
                        <a:hueOff val="381599"/>
                        <a:lumOff val="-17182"/>
                      </a:schemeClr>
                    </a:gs>
                  </a:gsLst>
                  <a:lin ang="2700000" scaled="0"/>
                </a:gradFill>
                <a:latin typeface="+mn-lt"/>
                <a:ea typeface="+mn-ea"/>
                <a:cs typeface="+mn-cs"/>
                <a:sym typeface="Graphik Semibold"/>
              </a:defRPr>
            </a:lvl1pPr>
          </a:lstStyle>
          <a:p>
            <a:pPr/>
            <a:r>
              <a:t> Lets look at the flooding demo</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What is Distance-Vector?"/>
          <p:cNvSpPr txBox="1"/>
          <p:nvPr>
            <p:ph type="title"/>
          </p:nvPr>
        </p:nvSpPr>
        <p:spPr>
          <a:prstGeom prst="rect">
            <a:avLst/>
          </a:prstGeom>
        </p:spPr>
        <p:txBody>
          <a:bodyPr/>
          <a:lstStyle>
            <a:lvl1pPr>
              <a:defRPr>
                <a:gradFill flip="none" rotWithShape="1">
                  <a:gsLst>
                    <a:gs pos="0">
                      <a:schemeClr val="accent4"/>
                    </a:gs>
                    <a:gs pos="100000">
                      <a:srgbClr val="FFFFFF"/>
                    </a:gs>
                  </a:gsLst>
                  <a:lin ang="5466357" scaled="0"/>
                </a:gradFill>
              </a:defRPr>
            </a:lvl1pPr>
          </a:lstStyle>
          <a:p>
            <a:pPr/>
            <a:r>
              <a:t>What is Distance-Vector?</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D5D5D5"/>
            </a:gs>
          </a:gsLst>
          <a:lin ang="5400000" scaled="0"/>
        </a:gradFill>
      </p:bgPr>
    </p:bg>
    <p:spTree>
      <p:nvGrpSpPr>
        <p:cNvPr id="1" name=""/>
        <p:cNvGrpSpPr/>
        <p:nvPr/>
      </p:nvGrpSpPr>
      <p:grpSpPr>
        <a:xfrm>
          <a:off x="0" y="0"/>
          <a:ext cx="0" cy="0"/>
          <a:chOff x="0" y="0"/>
          <a:chExt cx="0" cy="0"/>
        </a:xfrm>
      </p:grpSpPr>
      <p:pic>
        <p:nvPicPr>
          <p:cNvPr id="360" name="Final_Video.mov" descr="Final_Video.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24384000" cy="1371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9800" fill="hold"/>
                                        <p:tgtEl>
                                          <p:spTgt spid="36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60"/>
                </p:tgtEl>
              </p:cMediaNode>
            </p:video>
            <p:seq concurrent="1" prevAc="none" nextAc="seek">
              <p:cTn id="8" evtFilter="cancelBubble" nodeType="interactiveSeq" restart="whenNotActive" fill="hold">
                <p:stCondLst>
                  <p:cond delay="0" evt="onClick">
                    <p:tgtEl>
                      <p:spTgt spid="36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360"/>
                                        </p:tgtEl>
                                      </p:cBhvr>
                                    </p:cmd>
                                  </p:childTnLst>
                                </p:cTn>
                              </p:par>
                            </p:childTnLst>
                          </p:cTn>
                        </p:par>
                      </p:childTnLst>
                    </p:cTn>
                  </p:par>
                </p:childTnLst>
              </p:cTn>
              <p:nextCondLst>
                <p:cond delay="0" evt="onClick">
                  <p:tgtEl>
                    <p:spTgt spid="36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D5D5D5"/>
            </a:gs>
          </a:gsLst>
          <a:lin ang="5400000" scaled="0"/>
        </a:gradFill>
      </p:bgPr>
    </p:bg>
    <p:spTree>
      <p:nvGrpSpPr>
        <p:cNvPr id="1" name=""/>
        <p:cNvGrpSpPr/>
        <p:nvPr/>
      </p:nvGrpSpPr>
      <p:grpSpPr>
        <a:xfrm>
          <a:off x="0" y="0"/>
          <a:ext cx="0" cy="0"/>
          <a:chOff x="0" y="0"/>
          <a:chExt cx="0" cy="0"/>
        </a:xfrm>
      </p:grpSpPr>
      <p:pic>
        <p:nvPicPr>
          <p:cNvPr id="362" name="image-removebg-preview-7.png" descr="image-removebg-preview-7.png"/>
          <p:cNvPicPr>
            <a:picLocks noChangeAspect="1"/>
          </p:cNvPicPr>
          <p:nvPr/>
        </p:nvPicPr>
        <p:blipFill>
          <a:blip r:embed="rId2">
            <a:extLst/>
          </a:blip>
          <a:stretch>
            <a:fillRect/>
          </a:stretch>
        </p:blipFill>
        <p:spPr>
          <a:xfrm rot="18749476">
            <a:off x="-1665170" y="267053"/>
            <a:ext cx="12972073" cy="6959682"/>
          </a:xfrm>
          <a:prstGeom prst="rect">
            <a:avLst/>
          </a:prstGeom>
          <a:ln w="12700">
            <a:miter lim="400000"/>
          </a:ln>
        </p:spPr>
      </p:pic>
      <p:sp>
        <p:nvSpPr>
          <p:cNvPr id="363" name="Link breakages are common in an network."/>
          <p:cNvSpPr txBox="1"/>
          <p:nvPr/>
        </p:nvSpPr>
        <p:spPr>
          <a:xfrm>
            <a:off x="7842034" y="7128427"/>
            <a:ext cx="14964503" cy="16116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5">
              <a:lnSpc>
                <a:spcPct val="70000"/>
              </a:lnSpc>
              <a:defRPr sz="4300">
                <a:solidFill>
                  <a:srgbClr val="5E5E5E"/>
                </a:solidFill>
                <a:latin typeface="Graphik Medium"/>
                <a:ea typeface="Graphik Medium"/>
                <a:cs typeface="Graphik Medium"/>
                <a:sym typeface="Graphik Medium"/>
              </a:defRPr>
            </a:pPr>
            <a:r>
              <a:t> Link breakages are common in an network.</a:t>
            </a:r>
          </a:p>
        </p:txBody>
      </p:sp>
      <p:sp>
        <p:nvSpPr>
          <p:cNvPr id="364" name="Link Breaking In Network"/>
          <p:cNvSpPr txBox="1"/>
          <p:nvPr>
            <p:ph type="body" sz="quarter" idx="4294967295"/>
          </p:nvPr>
        </p:nvSpPr>
        <p:spPr>
          <a:xfrm>
            <a:off x="1742494" y="5054645"/>
            <a:ext cx="21844001" cy="2404985"/>
          </a:xfrm>
          <a:prstGeom prst="rect">
            <a:avLst/>
          </a:prstGeom>
        </p:spPr>
        <p:txBody>
          <a:bodyPr anchor="ctr"/>
          <a:lstStyle>
            <a:lvl1pPr marL="0" indent="0" algn="ctr">
              <a:lnSpc>
                <a:spcPct val="80000"/>
              </a:lnSpc>
              <a:spcBef>
                <a:spcPts val="0"/>
              </a:spcBef>
              <a:buClrTx/>
              <a:buSzTx/>
              <a:buNone/>
              <a:defRPr spc="-232" sz="11600">
                <a:gradFill flip="none" rotWithShape="1">
                  <a:gsLst>
                    <a:gs pos="0">
                      <a:srgbClr val="000000"/>
                    </a:gs>
                    <a:gs pos="100000">
                      <a:schemeClr val="accent1">
                        <a:hueOff val="381599"/>
                        <a:lumOff val="-17182"/>
                      </a:schemeClr>
                    </a:gs>
                  </a:gsLst>
                  <a:lin ang="2700000" scaled="0"/>
                </a:gradFill>
                <a:latin typeface="+mn-lt"/>
                <a:ea typeface="+mn-ea"/>
                <a:cs typeface="+mn-cs"/>
                <a:sym typeface="Graphik Semibold"/>
              </a:defRPr>
            </a:lvl1pPr>
          </a:lstStyle>
          <a:p>
            <a:pPr/>
            <a:r>
              <a:t> Link Breaking In Network</a:t>
            </a:r>
          </a:p>
        </p:txBody>
      </p:sp>
      <p:sp>
        <p:nvSpPr>
          <p:cNvPr id="365" name="After a link breaks, flooding in network occurs"/>
          <p:cNvSpPr txBox="1"/>
          <p:nvPr/>
        </p:nvSpPr>
        <p:spPr>
          <a:xfrm>
            <a:off x="7016817" y="7920063"/>
            <a:ext cx="14541803" cy="8073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5">
              <a:lnSpc>
                <a:spcPct val="70000"/>
              </a:lnSpc>
              <a:defRPr sz="4300">
                <a:solidFill>
                  <a:srgbClr val="5E5E5E"/>
                </a:solidFill>
                <a:latin typeface="Graphik Medium"/>
                <a:ea typeface="Graphik Medium"/>
                <a:cs typeface="Graphik Medium"/>
                <a:sym typeface="Graphik Medium"/>
              </a:defRPr>
            </a:pPr>
            <a:r>
              <a:t>After a link breaks, flooding in network occurs</a:t>
            </a:r>
          </a:p>
        </p:txBody>
      </p:sp>
      <p:sp>
        <p:nvSpPr>
          <p:cNvPr id="366" name="again and the routing tables are updated."/>
          <p:cNvSpPr txBox="1"/>
          <p:nvPr/>
        </p:nvSpPr>
        <p:spPr>
          <a:xfrm>
            <a:off x="8355550" y="8471058"/>
            <a:ext cx="14541803" cy="8073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5">
              <a:lnSpc>
                <a:spcPct val="70000"/>
              </a:lnSpc>
              <a:defRPr sz="4300">
                <a:solidFill>
                  <a:srgbClr val="5E5E5E"/>
                </a:solidFill>
                <a:latin typeface="Graphik Medium"/>
                <a:ea typeface="Graphik Medium"/>
                <a:cs typeface="Graphik Medium"/>
                <a:sym typeface="Graphik Medium"/>
              </a:defRPr>
            </a:pPr>
            <a:r>
              <a:t>again and the routing tables are updated.</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D5D5D5"/>
            </a:gs>
          </a:gsLst>
          <a:lin ang="5400000" scaled="0"/>
        </a:gradFill>
      </p:bgPr>
    </p:bg>
    <p:spTree>
      <p:nvGrpSpPr>
        <p:cNvPr id="1" name=""/>
        <p:cNvGrpSpPr/>
        <p:nvPr/>
      </p:nvGrpSpPr>
      <p:grpSpPr>
        <a:xfrm>
          <a:off x="0" y="0"/>
          <a:ext cx="0" cy="0"/>
          <a:chOff x="0" y="0"/>
          <a:chExt cx="0" cy="0"/>
        </a:xfrm>
      </p:grpSpPr>
      <p:sp>
        <p:nvSpPr>
          <p:cNvPr id="368" name="Rectangle"/>
          <p:cNvSpPr/>
          <p:nvPr/>
        </p:nvSpPr>
        <p:spPr>
          <a:xfrm>
            <a:off x="12843233" y="5645507"/>
            <a:ext cx="11093155" cy="3549703"/>
          </a:xfrm>
          <a:prstGeom prst="rect">
            <a:avLst/>
          </a:prstGeom>
          <a:solidFill>
            <a:srgbClr val="000000"/>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369" name="Example"/>
          <p:cNvSpPr txBox="1"/>
          <p:nvPr/>
        </p:nvSpPr>
        <p:spPr>
          <a:xfrm>
            <a:off x="8737950" y="348449"/>
            <a:ext cx="6908100" cy="16267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90000"/>
              </a:lnSpc>
              <a:spcBef>
                <a:spcPts val="0"/>
              </a:spcBef>
              <a:defRPr spc="-273" sz="9100">
                <a:gradFill flip="none" rotWithShape="1">
                  <a:gsLst>
                    <a:gs pos="0">
                      <a:srgbClr val="000000"/>
                    </a:gs>
                    <a:gs pos="100000">
                      <a:schemeClr val="accent5">
                        <a:satOff val="7775"/>
                        <a:lumOff val="-23858"/>
                      </a:schemeClr>
                    </a:gs>
                  </a:gsLst>
                  <a:lin ang="5400000" scaled="0"/>
                </a:gradFill>
                <a:latin typeface="+mn-lt"/>
                <a:ea typeface="+mn-ea"/>
                <a:cs typeface="+mn-cs"/>
                <a:sym typeface="Graphik Semibold"/>
              </a:defRPr>
            </a:lvl1pPr>
          </a:lstStyle>
          <a:p>
            <a:pPr/>
            <a:r>
              <a:t>Example</a:t>
            </a:r>
          </a:p>
        </p:txBody>
      </p:sp>
      <p:grpSp>
        <p:nvGrpSpPr>
          <p:cNvPr id="379" name="Group"/>
          <p:cNvGrpSpPr/>
          <p:nvPr/>
        </p:nvGrpSpPr>
        <p:grpSpPr>
          <a:xfrm>
            <a:off x="1229382" y="3576847"/>
            <a:ext cx="10820773" cy="7454541"/>
            <a:chOff x="-127000" y="-88900"/>
            <a:chExt cx="10820772" cy="7454539"/>
          </a:xfrm>
        </p:grpSpPr>
        <p:pic>
          <p:nvPicPr>
            <p:cNvPr id="370" name="Image" descr="Image"/>
            <p:cNvPicPr>
              <a:picLocks noChangeAspect="0"/>
            </p:cNvPicPr>
            <p:nvPr/>
          </p:nvPicPr>
          <p:blipFill>
            <a:blip r:embed="rId2">
              <a:extLst/>
            </a:blip>
            <a:stretch>
              <a:fillRect/>
            </a:stretch>
          </p:blipFill>
          <p:spPr>
            <a:xfrm>
              <a:off x="-127000" y="-88900"/>
              <a:ext cx="10820773" cy="7454540"/>
            </a:xfrm>
            <a:prstGeom prst="rect">
              <a:avLst/>
            </a:prstGeom>
            <a:effectLst>
              <a:outerShdw sx="100000" sy="100000" kx="0" ky="0" algn="b" rotWithShape="0" blurRad="546100" dist="127000" dir="5400000">
                <a:srgbClr val="000000">
                  <a:alpha val="70000"/>
                </a:srgbClr>
              </a:outerShdw>
            </a:effectLst>
          </p:spPr>
        </p:pic>
        <p:sp>
          <p:nvSpPr>
            <p:cNvPr id="371" name="7"/>
            <p:cNvSpPr txBox="1"/>
            <p:nvPr/>
          </p:nvSpPr>
          <p:spPr>
            <a:xfrm>
              <a:off x="1948883" y="1111041"/>
              <a:ext cx="434341"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7</a:t>
              </a:r>
            </a:p>
          </p:txBody>
        </p:sp>
        <p:sp>
          <p:nvSpPr>
            <p:cNvPr id="372" name="4"/>
            <p:cNvSpPr txBox="1"/>
            <p:nvPr/>
          </p:nvSpPr>
          <p:spPr>
            <a:xfrm>
              <a:off x="5721443" y="1111041"/>
              <a:ext cx="490424"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4</a:t>
              </a:r>
            </a:p>
          </p:txBody>
        </p:sp>
        <p:sp>
          <p:nvSpPr>
            <p:cNvPr id="373" name="2"/>
            <p:cNvSpPr txBox="1"/>
            <p:nvPr/>
          </p:nvSpPr>
          <p:spPr>
            <a:xfrm>
              <a:off x="3484854" y="1919447"/>
              <a:ext cx="452020"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2</a:t>
              </a:r>
            </a:p>
          </p:txBody>
        </p:sp>
        <p:sp>
          <p:nvSpPr>
            <p:cNvPr id="374" name="2"/>
            <p:cNvSpPr txBox="1"/>
            <p:nvPr/>
          </p:nvSpPr>
          <p:spPr>
            <a:xfrm>
              <a:off x="4454941" y="4829707"/>
              <a:ext cx="452019"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2</a:t>
              </a:r>
            </a:p>
          </p:txBody>
        </p:sp>
        <p:sp>
          <p:nvSpPr>
            <p:cNvPr id="375" name="3"/>
            <p:cNvSpPr txBox="1"/>
            <p:nvPr/>
          </p:nvSpPr>
          <p:spPr>
            <a:xfrm>
              <a:off x="2406980" y="3482365"/>
              <a:ext cx="482500"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3</a:t>
              </a:r>
            </a:p>
          </p:txBody>
        </p:sp>
        <p:sp>
          <p:nvSpPr>
            <p:cNvPr id="376" name="8"/>
            <p:cNvSpPr txBox="1"/>
            <p:nvPr/>
          </p:nvSpPr>
          <p:spPr>
            <a:xfrm>
              <a:off x="5038504" y="2593118"/>
              <a:ext cx="484328"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8</a:t>
              </a:r>
            </a:p>
          </p:txBody>
        </p:sp>
        <p:sp>
          <p:nvSpPr>
            <p:cNvPr id="377" name="6"/>
            <p:cNvSpPr txBox="1"/>
            <p:nvPr/>
          </p:nvSpPr>
          <p:spPr>
            <a:xfrm>
              <a:off x="6691530" y="4102142"/>
              <a:ext cx="491643"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6</a:t>
              </a:r>
            </a:p>
          </p:txBody>
        </p:sp>
        <p:sp>
          <p:nvSpPr>
            <p:cNvPr id="378" name="1"/>
            <p:cNvSpPr txBox="1"/>
            <p:nvPr/>
          </p:nvSpPr>
          <p:spPr>
            <a:xfrm>
              <a:off x="7671856" y="2593118"/>
              <a:ext cx="357531"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1</a:t>
              </a:r>
            </a:p>
          </p:txBody>
        </p:sp>
      </p:grpSp>
      <p:graphicFrame>
        <p:nvGraphicFramePr>
          <p:cNvPr id="380" name="Table 1"/>
          <p:cNvGraphicFramePr/>
          <p:nvPr/>
        </p:nvGraphicFramePr>
        <p:xfrm>
          <a:off x="12902991" y="5651857"/>
          <a:ext cx="11011739" cy="354970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571291"/>
                <a:gridCol w="1571291"/>
                <a:gridCol w="1571291"/>
                <a:gridCol w="1571291"/>
                <a:gridCol w="1571291"/>
                <a:gridCol w="1571291"/>
                <a:gridCol w="1571291"/>
              </a:tblGrid>
              <a:tr h="505286">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Step</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Island</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D(B)P(B)</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D(C)P(C)</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D(D)P(D)</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D(E)P(E)</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D(F)P(F)</a:t>
                      </a:r>
                    </a:p>
                  </a:txBody>
                  <a:tcPr marL="63500" marR="63500" marT="0" marB="0" anchor="ctr" anchorCtr="0" horzOverflow="overflow">
                    <a:solidFill>
                      <a:srgbClr val="FFFFFF"/>
                    </a:solidFill>
                  </a:tcPr>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0</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7,A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3,A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50800" marR="50800" marT="50800" marB="50800" anchor="ctr" anchorCtr="0" horzOverflow="overflow"/>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1</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11,C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2</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9,B</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3</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9,B</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4</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ACBED</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10,D</a:t>
                      </a:r>
                    </a:p>
                  </a:txBody>
                  <a:tcPr marL="63500" marR="63500" marT="0" marB="0" anchor="ctr" anchorCtr="0" horzOverflow="overflow"/>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5</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ACBEDF</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r>
            </a:tbl>
          </a:graphicData>
        </a:graphic>
      </p:graphicFrame>
      <p:sp>
        <p:nvSpPr>
          <p:cNvPr id="381" name="A to F"/>
          <p:cNvSpPr txBox="1"/>
          <p:nvPr/>
        </p:nvSpPr>
        <p:spPr>
          <a:xfrm>
            <a:off x="4400161" y="11308856"/>
            <a:ext cx="3742142" cy="1575944"/>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825500">
              <a:lnSpc>
                <a:spcPct val="80000"/>
              </a:lnSpc>
              <a:spcBef>
                <a:spcPts val="0"/>
              </a:spcBef>
              <a:defRPr spc="-252" sz="8400">
                <a:gradFill flip="none" rotWithShape="1">
                  <a:gsLst>
                    <a:gs pos="0">
                      <a:srgbClr val="000000"/>
                    </a:gs>
                    <a:gs pos="100000">
                      <a:schemeClr val="accent5">
                        <a:satOff val="7775"/>
                        <a:lumOff val="-23858"/>
                      </a:schemeClr>
                    </a:gs>
                  </a:gsLst>
                  <a:lin ang="5400000" scaled="0"/>
                </a:gradFill>
                <a:latin typeface="+mn-lt"/>
                <a:ea typeface="+mn-ea"/>
                <a:cs typeface="+mn-cs"/>
                <a:sym typeface="Graphik Semibold"/>
              </a:defRPr>
            </a:lvl1pPr>
          </a:lstStyle>
          <a:p>
            <a:pPr/>
            <a:r>
              <a:t>A to F</a:t>
            </a:r>
          </a:p>
        </p:txBody>
      </p:sp>
      <p:sp>
        <p:nvSpPr>
          <p:cNvPr id="382" name="Line"/>
          <p:cNvSpPr/>
          <p:nvPr/>
        </p:nvSpPr>
        <p:spPr>
          <a:xfrm>
            <a:off x="3337534" y="6928402"/>
            <a:ext cx="1358901" cy="1"/>
          </a:xfrm>
          <a:prstGeom prst="line">
            <a:avLst/>
          </a:prstGeom>
          <a:ln w="63500">
            <a:solidFill>
              <a:schemeClr val="accent5">
                <a:hueOff val="128995"/>
                <a:satOff val="10158"/>
                <a:lumOff val="-13824"/>
              </a:schemeClr>
            </a:solidFill>
            <a:miter lim="400000"/>
            <a:tailEnd type="triangle"/>
          </a:ln>
        </p:spPr>
        <p:txBody>
          <a:bodyPr lIns="50800" tIns="50800" rIns="50800" bIns="50800" anchor="ctr"/>
          <a:lstStyle/>
          <a:p>
            <a:pPr/>
          </a:p>
        </p:txBody>
      </p:sp>
      <p:sp>
        <p:nvSpPr>
          <p:cNvPr id="383" name="Line"/>
          <p:cNvSpPr/>
          <p:nvPr/>
        </p:nvSpPr>
        <p:spPr>
          <a:xfrm flipV="1">
            <a:off x="5653974" y="5663894"/>
            <a:ext cx="1" cy="720985"/>
          </a:xfrm>
          <a:prstGeom prst="line">
            <a:avLst/>
          </a:prstGeom>
          <a:ln w="63500">
            <a:solidFill>
              <a:schemeClr val="accent5">
                <a:hueOff val="128995"/>
                <a:satOff val="10158"/>
                <a:lumOff val="-13824"/>
              </a:schemeClr>
            </a:solidFill>
            <a:miter lim="400000"/>
            <a:tailEnd type="triangle"/>
          </a:ln>
        </p:spPr>
        <p:txBody>
          <a:bodyPr lIns="50800" tIns="50800" rIns="50800" bIns="50800" anchor="ctr"/>
          <a:lstStyle/>
          <a:p>
            <a:pPr/>
          </a:p>
        </p:txBody>
      </p:sp>
      <p:sp>
        <p:nvSpPr>
          <p:cNvPr id="384" name="Line"/>
          <p:cNvSpPr/>
          <p:nvPr/>
        </p:nvSpPr>
        <p:spPr>
          <a:xfrm>
            <a:off x="6289001" y="4757236"/>
            <a:ext cx="1851872" cy="1577955"/>
          </a:xfrm>
          <a:prstGeom prst="line">
            <a:avLst/>
          </a:prstGeom>
          <a:ln w="63500">
            <a:solidFill>
              <a:schemeClr val="accent5">
                <a:hueOff val="128995"/>
                <a:satOff val="10158"/>
                <a:lumOff val="-13824"/>
              </a:schemeClr>
            </a:solidFill>
            <a:miter lim="400000"/>
            <a:tailEnd type="triangle"/>
          </a:ln>
        </p:spPr>
        <p:txBody>
          <a:bodyPr lIns="50800" tIns="50800" rIns="50800" bIns="50800" anchor="ctr"/>
          <a:lstStyle/>
          <a:p>
            <a:pPr/>
          </a:p>
        </p:txBody>
      </p:sp>
      <p:sp>
        <p:nvSpPr>
          <p:cNvPr id="385" name="Line"/>
          <p:cNvSpPr/>
          <p:nvPr/>
        </p:nvSpPr>
        <p:spPr>
          <a:xfrm>
            <a:off x="8692492" y="6966502"/>
            <a:ext cx="932011" cy="1"/>
          </a:xfrm>
          <a:prstGeom prst="line">
            <a:avLst/>
          </a:prstGeom>
          <a:ln w="63500">
            <a:solidFill>
              <a:schemeClr val="accent5">
                <a:hueOff val="128995"/>
                <a:satOff val="10158"/>
                <a:lumOff val="-13824"/>
              </a:schemeClr>
            </a:solidFill>
            <a:miter lim="400000"/>
            <a:tailEnd type="triangle"/>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D5D5D5"/>
            </a:gs>
          </a:gsLst>
          <a:lin ang="5400000" scaled="0"/>
        </a:gradFill>
      </p:bgPr>
    </p:bg>
    <p:spTree>
      <p:nvGrpSpPr>
        <p:cNvPr id="1" name=""/>
        <p:cNvGrpSpPr/>
        <p:nvPr/>
      </p:nvGrpSpPr>
      <p:grpSpPr>
        <a:xfrm>
          <a:off x="0" y="0"/>
          <a:ext cx="0" cy="0"/>
          <a:chOff x="0" y="0"/>
          <a:chExt cx="0" cy="0"/>
        </a:xfrm>
      </p:grpSpPr>
      <p:sp>
        <p:nvSpPr>
          <p:cNvPr id="387" name="Rectangle"/>
          <p:cNvSpPr/>
          <p:nvPr/>
        </p:nvSpPr>
        <p:spPr>
          <a:xfrm>
            <a:off x="12843233" y="5645507"/>
            <a:ext cx="11093155" cy="3549704"/>
          </a:xfrm>
          <a:prstGeom prst="rect">
            <a:avLst/>
          </a:prstGeom>
          <a:solidFill>
            <a:srgbClr val="000000"/>
          </a:solidFill>
          <a:ln w="12700">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388" name="Example"/>
          <p:cNvSpPr txBox="1"/>
          <p:nvPr/>
        </p:nvSpPr>
        <p:spPr>
          <a:xfrm>
            <a:off x="8737950" y="348449"/>
            <a:ext cx="6908100" cy="16267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lnSpc>
                <a:spcPct val="90000"/>
              </a:lnSpc>
              <a:spcBef>
                <a:spcPts val="0"/>
              </a:spcBef>
              <a:defRPr spc="-273" sz="9100">
                <a:gradFill flip="none" rotWithShape="1">
                  <a:gsLst>
                    <a:gs pos="0">
                      <a:srgbClr val="000000"/>
                    </a:gs>
                    <a:gs pos="100000">
                      <a:schemeClr val="accent5">
                        <a:satOff val="7775"/>
                        <a:lumOff val="-23858"/>
                      </a:schemeClr>
                    </a:gs>
                  </a:gsLst>
                  <a:lin ang="5400000" scaled="0"/>
                </a:gradFill>
                <a:latin typeface="+mn-lt"/>
                <a:ea typeface="+mn-ea"/>
                <a:cs typeface="+mn-cs"/>
                <a:sym typeface="Graphik Semibold"/>
              </a:defRPr>
            </a:lvl1pPr>
          </a:lstStyle>
          <a:p>
            <a:pPr/>
            <a:r>
              <a:t>Example</a:t>
            </a:r>
          </a:p>
        </p:txBody>
      </p:sp>
      <p:grpSp>
        <p:nvGrpSpPr>
          <p:cNvPr id="398" name="Group"/>
          <p:cNvGrpSpPr/>
          <p:nvPr/>
        </p:nvGrpSpPr>
        <p:grpSpPr>
          <a:xfrm>
            <a:off x="1229382" y="3576847"/>
            <a:ext cx="10820773" cy="7454541"/>
            <a:chOff x="-127000" y="-88900"/>
            <a:chExt cx="10820772" cy="7454539"/>
          </a:xfrm>
        </p:grpSpPr>
        <p:pic>
          <p:nvPicPr>
            <p:cNvPr id="389" name="Image" descr="Image"/>
            <p:cNvPicPr>
              <a:picLocks noChangeAspect="0"/>
            </p:cNvPicPr>
            <p:nvPr/>
          </p:nvPicPr>
          <p:blipFill>
            <a:blip r:embed="rId2">
              <a:extLst/>
            </a:blip>
            <a:stretch>
              <a:fillRect/>
            </a:stretch>
          </p:blipFill>
          <p:spPr>
            <a:xfrm>
              <a:off x="-127000" y="-88900"/>
              <a:ext cx="10820773" cy="7454540"/>
            </a:xfrm>
            <a:prstGeom prst="rect">
              <a:avLst/>
            </a:prstGeom>
            <a:effectLst>
              <a:outerShdw sx="100000" sy="100000" kx="0" ky="0" algn="b" rotWithShape="0" blurRad="546100" dist="127000" dir="5400000">
                <a:srgbClr val="000000">
                  <a:alpha val="70000"/>
                </a:srgbClr>
              </a:outerShdw>
            </a:effectLst>
          </p:spPr>
        </p:pic>
        <p:sp>
          <p:nvSpPr>
            <p:cNvPr id="390" name="7"/>
            <p:cNvSpPr txBox="1"/>
            <p:nvPr/>
          </p:nvSpPr>
          <p:spPr>
            <a:xfrm>
              <a:off x="1948883" y="1111041"/>
              <a:ext cx="434341"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7</a:t>
              </a:r>
            </a:p>
          </p:txBody>
        </p:sp>
        <p:sp>
          <p:nvSpPr>
            <p:cNvPr id="391" name="4"/>
            <p:cNvSpPr txBox="1"/>
            <p:nvPr/>
          </p:nvSpPr>
          <p:spPr>
            <a:xfrm>
              <a:off x="5721443" y="1111041"/>
              <a:ext cx="490424"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4</a:t>
              </a:r>
            </a:p>
          </p:txBody>
        </p:sp>
        <p:sp>
          <p:nvSpPr>
            <p:cNvPr id="392" name="2"/>
            <p:cNvSpPr txBox="1"/>
            <p:nvPr/>
          </p:nvSpPr>
          <p:spPr>
            <a:xfrm>
              <a:off x="3484854" y="1919447"/>
              <a:ext cx="452020"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2</a:t>
              </a:r>
            </a:p>
          </p:txBody>
        </p:sp>
        <p:sp>
          <p:nvSpPr>
            <p:cNvPr id="393" name="2"/>
            <p:cNvSpPr txBox="1"/>
            <p:nvPr/>
          </p:nvSpPr>
          <p:spPr>
            <a:xfrm>
              <a:off x="4454941" y="4829707"/>
              <a:ext cx="452019"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2</a:t>
              </a:r>
            </a:p>
          </p:txBody>
        </p:sp>
        <p:sp>
          <p:nvSpPr>
            <p:cNvPr id="394" name="3"/>
            <p:cNvSpPr txBox="1"/>
            <p:nvPr/>
          </p:nvSpPr>
          <p:spPr>
            <a:xfrm>
              <a:off x="2406980" y="3482365"/>
              <a:ext cx="482500"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3</a:t>
              </a:r>
            </a:p>
          </p:txBody>
        </p:sp>
        <p:sp>
          <p:nvSpPr>
            <p:cNvPr id="395" name="8"/>
            <p:cNvSpPr txBox="1"/>
            <p:nvPr/>
          </p:nvSpPr>
          <p:spPr>
            <a:xfrm>
              <a:off x="5038504" y="2593118"/>
              <a:ext cx="484328"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8</a:t>
              </a:r>
            </a:p>
          </p:txBody>
        </p:sp>
        <p:sp>
          <p:nvSpPr>
            <p:cNvPr id="396" name="6"/>
            <p:cNvSpPr txBox="1"/>
            <p:nvPr/>
          </p:nvSpPr>
          <p:spPr>
            <a:xfrm>
              <a:off x="6691530" y="4102142"/>
              <a:ext cx="491643"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6</a:t>
              </a:r>
            </a:p>
          </p:txBody>
        </p:sp>
        <p:sp>
          <p:nvSpPr>
            <p:cNvPr id="397" name="1"/>
            <p:cNvSpPr txBox="1"/>
            <p:nvPr/>
          </p:nvSpPr>
          <p:spPr>
            <a:xfrm>
              <a:off x="7671856" y="2593118"/>
              <a:ext cx="357531" cy="908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pPr/>
              <a:r>
                <a:t>1</a:t>
              </a:r>
            </a:p>
          </p:txBody>
        </p:sp>
      </p:grpSp>
      <p:graphicFrame>
        <p:nvGraphicFramePr>
          <p:cNvPr id="399" name="Table 1"/>
          <p:cNvGraphicFramePr/>
          <p:nvPr/>
        </p:nvGraphicFramePr>
        <p:xfrm>
          <a:off x="12902990" y="5651857"/>
          <a:ext cx="11011740" cy="354970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571291"/>
                <a:gridCol w="1571291"/>
                <a:gridCol w="1571291"/>
                <a:gridCol w="1571291"/>
                <a:gridCol w="1571291"/>
                <a:gridCol w="1571291"/>
                <a:gridCol w="1571291"/>
              </a:tblGrid>
              <a:tr h="505286">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Step</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Island</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D(B)P(B)</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D(C)P(C)</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D(D)P(D)</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D(E)P(E)</a:t>
                      </a:r>
                    </a:p>
                  </a:txBody>
                  <a:tcPr marL="63500" marR="63500" marT="0" marB="0" anchor="ctr" anchorCtr="0" horzOverflow="overflow">
                    <a:solidFill>
                      <a:srgbClr val="FFFFFF"/>
                    </a:solidFill>
                  </a:tcPr>
                </a:tc>
                <a:tc>
                  <a:txBody>
                    <a:bodyPr/>
                    <a:lstStyle/>
                    <a:p>
                      <a:pPr algn="l" defTabSz="457200">
                        <a:defRPr sz="1800">
                          <a:solidFill>
                            <a:srgbClr val="000000"/>
                          </a:solidFill>
                        </a:defRPr>
                      </a:pPr>
                      <a:r>
                        <a:rPr sz="2200">
                          <a:solidFill>
                            <a:srgbClr val="AB4500"/>
                          </a:solidFill>
                          <a:latin typeface="Helvetica"/>
                          <a:ea typeface="Helvetica"/>
                          <a:cs typeface="Helvetica"/>
                          <a:sym typeface="Helvetica"/>
                        </a:rPr>
                        <a:t>D(F)P(F)</a:t>
                      </a:r>
                    </a:p>
                  </a:txBody>
                  <a:tcPr marL="63500" marR="63500" marT="0" marB="0" anchor="ctr" anchorCtr="0" horzOverflow="overflow">
                    <a:solidFill>
                      <a:srgbClr val="FFFFFF"/>
                    </a:solidFill>
                  </a:tcPr>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0</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7,A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3,A</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50800" marR="50800" marT="50800" marB="50800" anchor="ctr" anchorCtr="0" horzOverflow="overflow"/>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1</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11,C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2</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11,C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5,C</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3</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11,C</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t>
                      </a:r>
                    </a:p>
                  </a:txBody>
                  <a:tcPr marL="63500" marR="63500" marT="0" marB="0" anchor="ctr" anchorCtr="0" horzOverflow="overflow"/>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4</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ACBED</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12,D</a:t>
                      </a:r>
                    </a:p>
                  </a:txBody>
                  <a:tcPr marL="63500" marR="63500" marT="0" marB="0" anchor="ctr" anchorCtr="0" horzOverflow="overflow"/>
                </a:tc>
              </a:tr>
              <a:tr h="505286">
                <a:tc>
                  <a:txBody>
                    <a:bodyPr/>
                    <a:lstStyle/>
                    <a:p>
                      <a:pPr algn="r" defTabSz="457200">
                        <a:defRPr sz="1800">
                          <a:solidFill>
                            <a:srgbClr val="000000"/>
                          </a:solidFill>
                        </a:defRPr>
                      </a:pPr>
                      <a:r>
                        <a:rPr sz="2500">
                          <a:solidFill>
                            <a:srgbClr val="FFFFFF"/>
                          </a:solidFill>
                          <a:latin typeface="Helvetica"/>
                          <a:ea typeface="Helvetica"/>
                          <a:cs typeface="Helvetica"/>
                          <a:sym typeface="Helvetica"/>
                        </a:rPr>
                        <a:t>5</a:t>
                      </a:r>
                    </a:p>
                  </a:txBody>
                  <a:tcPr marL="63500" marR="63500" marT="0" marB="0" anchor="ctr" anchorCtr="0" horzOverflow="overflow"/>
                </a:tc>
                <a:tc>
                  <a:txBody>
                    <a:bodyPr/>
                    <a:lstStyle/>
                    <a:p>
                      <a:pPr algn="l" defTabSz="457200">
                        <a:defRPr sz="1800">
                          <a:solidFill>
                            <a:srgbClr val="000000"/>
                          </a:solidFill>
                        </a:defRPr>
                      </a:pPr>
                      <a:r>
                        <a:rPr sz="2500">
                          <a:solidFill>
                            <a:srgbClr val="FFFFFF"/>
                          </a:solidFill>
                          <a:latin typeface="Helvetica"/>
                          <a:ea typeface="Helvetica"/>
                          <a:cs typeface="Helvetica"/>
                          <a:sym typeface="Helvetica"/>
                        </a:rPr>
                        <a:t>ACBEDF</a:t>
                      </a: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c>
                  <a:txBody>
                    <a:bodyPr/>
                    <a:lstStyle/>
                    <a:p>
                      <a:pPr algn="l" defTabSz="457200">
                        <a:defRPr sz="2500">
                          <a:latin typeface="Helvetica"/>
                          <a:ea typeface="Helvetica"/>
                          <a:cs typeface="Helvetica"/>
                          <a:sym typeface="Helvetica"/>
                        </a:defRPr>
                      </a:pPr>
                    </a:p>
                  </a:txBody>
                  <a:tcPr marL="63500" marR="63500" marT="0" marB="0" anchor="ctr" anchorCtr="0" horzOverflow="overflow"/>
                </a:tc>
              </a:tr>
            </a:tbl>
          </a:graphicData>
        </a:graphic>
      </p:graphicFrame>
      <p:sp>
        <p:nvSpPr>
          <p:cNvPr id="400" name="A to F"/>
          <p:cNvSpPr txBox="1"/>
          <p:nvPr/>
        </p:nvSpPr>
        <p:spPr>
          <a:xfrm>
            <a:off x="4400161" y="11308856"/>
            <a:ext cx="3742142" cy="1575944"/>
          </a:xfrm>
          <a:prstGeom prst="rect">
            <a:avLst/>
          </a:prstGeom>
          <a:ln w="508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825500">
              <a:lnSpc>
                <a:spcPct val="80000"/>
              </a:lnSpc>
              <a:spcBef>
                <a:spcPts val="0"/>
              </a:spcBef>
              <a:defRPr spc="-252" sz="8400">
                <a:gradFill flip="none" rotWithShape="1">
                  <a:gsLst>
                    <a:gs pos="0">
                      <a:srgbClr val="000000"/>
                    </a:gs>
                    <a:gs pos="100000">
                      <a:schemeClr val="accent5">
                        <a:satOff val="7775"/>
                        <a:lumOff val="-23858"/>
                      </a:schemeClr>
                    </a:gs>
                  </a:gsLst>
                  <a:lin ang="5400000" scaled="0"/>
                </a:gradFill>
                <a:latin typeface="+mn-lt"/>
                <a:ea typeface="+mn-ea"/>
                <a:cs typeface="+mn-cs"/>
                <a:sym typeface="Graphik Semibold"/>
              </a:defRPr>
            </a:lvl1pPr>
          </a:lstStyle>
          <a:p>
            <a:pPr/>
            <a:r>
              <a:t>A to F</a:t>
            </a:r>
          </a:p>
        </p:txBody>
      </p:sp>
      <p:grpSp>
        <p:nvGrpSpPr>
          <p:cNvPr id="403" name="Group"/>
          <p:cNvGrpSpPr/>
          <p:nvPr/>
        </p:nvGrpSpPr>
        <p:grpSpPr>
          <a:xfrm rot="3241910">
            <a:off x="6779560" y="5301712"/>
            <a:ext cx="638490" cy="716334"/>
            <a:chOff x="0" y="0"/>
            <a:chExt cx="638489" cy="716332"/>
          </a:xfrm>
        </p:grpSpPr>
        <p:sp>
          <p:nvSpPr>
            <p:cNvPr id="401" name="Line"/>
            <p:cNvSpPr/>
            <p:nvPr/>
          </p:nvSpPr>
          <p:spPr>
            <a:xfrm flipV="1">
              <a:off x="0" y="0"/>
              <a:ext cx="638490" cy="716333"/>
            </a:xfrm>
            <a:prstGeom prst="line">
              <a:avLst/>
            </a:prstGeom>
            <a:noFill/>
            <a:ln w="215900" cap="flat">
              <a:solidFill>
                <a:schemeClr val="accent5">
                  <a:satOff val="7775"/>
                  <a:lumOff val="-23858"/>
                </a:schemeClr>
              </a:solidFill>
              <a:prstDash val="solid"/>
              <a:miter lim="400000"/>
            </a:ln>
            <a:effectLst/>
          </p:spPr>
          <p:txBody>
            <a:bodyPr wrap="square" lIns="50800" tIns="50800" rIns="50800" bIns="50800" numCol="1" anchor="ctr">
              <a:noAutofit/>
            </a:bodyPr>
            <a:lstStyle/>
            <a:p>
              <a:pPr/>
            </a:p>
          </p:txBody>
        </p:sp>
        <p:sp>
          <p:nvSpPr>
            <p:cNvPr id="402" name="Line"/>
            <p:cNvSpPr/>
            <p:nvPr/>
          </p:nvSpPr>
          <p:spPr>
            <a:xfrm flipH="1" flipV="1">
              <a:off x="-1" y="0"/>
              <a:ext cx="638491" cy="716333"/>
            </a:xfrm>
            <a:prstGeom prst="line">
              <a:avLst/>
            </a:prstGeom>
            <a:noFill/>
            <a:ln w="215900" cap="flat">
              <a:solidFill>
                <a:schemeClr val="accent5">
                  <a:satOff val="7775"/>
                  <a:lumOff val="-23858"/>
                </a:schemeClr>
              </a:solidFill>
              <a:prstDash val="solid"/>
              <a:miter lim="400000"/>
            </a:ln>
            <a:effectLst/>
          </p:spPr>
          <p:txBody>
            <a:bodyPr wrap="square" lIns="50800" tIns="50800" rIns="50800" bIns="50800" numCol="1" anchor="ctr">
              <a:noAutofit/>
            </a:bodyPr>
            <a:lstStyle/>
            <a:p>
              <a:pPr/>
            </a:p>
          </p:txBody>
        </p:sp>
      </p:grpSp>
      <p:sp>
        <p:nvSpPr>
          <p:cNvPr id="404" name="Callout"/>
          <p:cNvSpPr/>
          <p:nvPr/>
        </p:nvSpPr>
        <p:spPr>
          <a:xfrm>
            <a:off x="7785544" y="4070526"/>
            <a:ext cx="3943747"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9" y="0"/>
                </a:moveTo>
                <a:cubicBezTo>
                  <a:pt x="1547" y="0"/>
                  <a:pt x="1391" y="484"/>
                  <a:pt x="1391" y="1080"/>
                </a:cubicBezTo>
                <a:lnTo>
                  <a:pt x="1391" y="8640"/>
                </a:lnTo>
                <a:lnTo>
                  <a:pt x="0" y="10800"/>
                </a:lnTo>
                <a:lnTo>
                  <a:pt x="1391" y="12960"/>
                </a:lnTo>
                <a:lnTo>
                  <a:pt x="1391" y="20520"/>
                </a:lnTo>
                <a:cubicBezTo>
                  <a:pt x="1391" y="21116"/>
                  <a:pt x="1547" y="21600"/>
                  <a:pt x="1739" y="21600"/>
                </a:cubicBezTo>
                <a:lnTo>
                  <a:pt x="21252" y="21600"/>
                </a:lnTo>
                <a:cubicBezTo>
                  <a:pt x="21444" y="21600"/>
                  <a:pt x="21600" y="21116"/>
                  <a:pt x="21600" y="20520"/>
                </a:cubicBezTo>
                <a:lnTo>
                  <a:pt x="21600" y="1080"/>
                </a:lnTo>
                <a:cubicBezTo>
                  <a:pt x="21600" y="484"/>
                  <a:pt x="21444" y="0"/>
                  <a:pt x="21252" y="0"/>
                </a:cubicBezTo>
                <a:lnTo>
                  <a:pt x="1739" y="0"/>
                </a:lnTo>
                <a:close/>
              </a:path>
            </a:pathLst>
          </a:custGeom>
          <a:ln w="50800">
            <a:solidFill>
              <a:schemeClr val="accent5">
                <a:satOff val="7775"/>
                <a:lumOff val="-23858"/>
              </a:schemeClr>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405" name="Oops, the link…"/>
          <p:cNvSpPr txBox="1"/>
          <p:nvPr/>
        </p:nvSpPr>
        <p:spPr>
          <a:xfrm>
            <a:off x="5937863" y="4005579"/>
            <a:ext cx="5964503" cy="13998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5">
              <a:lnSpc>
                <a:spcPct val="40000"/>
              </a:lnSpc>
              <a:defRPr sz="4300">
                <a:solidFill>
                  <a:srgbClr val="000000"/>
                </a:solidFill>
                <a:latin typeface="Graphik Light"/>
                <a:ea typeface="Graphik Light"/>
                <a:cs typeface="Graphik Light"/>
                <a:sym typeface="Graphik Light"/>
              </a:defRPr>
            </a:pPr>
            <a:r>
              <a:t>Oops, the link </a:t>
            </a:r>
          </a:p>
          <a:p>
            <a:pPr lvl="5">
              <a:lnSpc>
                <a:spcPct val="40000"/>
              </a:lnSpc>
              <a:defRPr sz="4300">
                <a:solidFill>
                  <a:srgbClr val="000000"/>
                </a:solidFill>
                <a:latin typeface="Graphik Light"/>
                <a:ea typeface="Graphik Light"/>
                <a:cs typeface="Graphik Light"/>
                <a:sym typeface="Graphik Light"/>
              </a:defRPr>
            </a:pPr>
            <a:r>
              <a:t>broke!</a:t>
            </a:r>
          </a:p>
        </p:txBody>
      </p:sp>
      <p:sp>
        <p:nvSpPr>
          <p:cNvPr id="411" name="Connection Line"/>
          <p:cNvSpPr/>
          <p:nvPr/>
        </p:nvSpPr>
        <p:spPr>
          <a:xfrm>
            <a:off x="15605071" y="9428684"/>
            <a:ext cx="1814418" cy="1427451"/>
          </a:xfrm>
          <a:custGeom>
            <a:avLst/>
            <a:gdLst/>
            <a:ahLst/>
            <a:cxnLst>
              <a:cxn ang="0">
                <a:pos x="wd2" y="hd2"/>
              </a:cxn>
              <a:cxn ang="5400000">
                <a:pos x="wd2" y="hd2"/>
              </a:cxn>
              <a:cxn ang="10800000">
                <a:pos x="wd2" y="hd2"/>
              </a:cxn>
              <a:cxn ang="16200000">
                <a:pos x="wd2" y="hd2"/>
              </a:cxn>
            </a:cxnLst>
            <a:rect l="0" t="0" r="r" b="b"/>
            <a:pathLst>
              <a:path w="21600" h="20417" fill="norm" stroke="1" extrusionOk="0">
                <a:moveTo>
                  <a:pt x="21600" y="20248"/>
                </a:moveTo>
                <a:cubicBezTo>
                  <a:pt x="9139" y="21600"/>
                  <a:pt x="1939" y="14851"/>
                  <a:pt x="0" y="0"/>
                </a:cubicBezTo>
              </a:path>
            </a:pathLst>
          </a:custGeom>
          <a:ln w="50800">
            <a:solidFill>
              <a:srgbClr val="000000"/>
            </a:solidFill>
            <a:miter lim="400000"/>
            <a:tailEnd type="stealth"/>
          </a:ln>
        </p:spPr>
        <p:txBody>
          <a:bodyPr/>
          <a:lstStyle/>
          <a:p>
            <a:pPr/>
          </a:p>
        </p:txBody>
      </p:sp>
      <p:sp>
        <p:nvSpPr>
          <p:cNvPr id="407" name="Updated!"/>
          <p:cNvSpPr txBox="1"/>
          <p:nvPr/>
        </p:nvSpPr>
        <p:spPr>
          <a:xfrm>
            <a:off x="15271121" y="10466281"/>
            <a:ext cx="4843144" cy="8073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5">
              <a:lnSpc>
                <a:spcPct val="40000"/>
              </a:lnSpc>
              <a:defRPr sz="4300">
                <a:solidFill>
                  <a:srgbClr val="000000"/>
                </a:solidFill>
                <a:latin typeface="Graphik Light"/>
                <a:ea typeface="Graphik Light"/>
                <a:cs typeface="Graphik Light"/>
                <a:sym typeface="Graphik Light"/>
              </a:defRPr>
            </a:pPr>
            <a:r>
              <a:t>Updated!</a:t>
            </a:r>
          </a:p>
        </p:txBody>
      </p:sp>
      <p:sp>
        <p:nvSpPr>
          <p:cNvPr id="408" name="Line"/>
          <p:cNvSpPr/>
          <p:nvPr/>
        </p:nvSpPr>
        <p:spPr>
          <a:xfrm>
            <a:off x="3337534" y="6928402"/>
            <a:ext cx="1358901" cy="1"/>
          </a:xfrm>
          <a:prstGeom prst="line">
            <a:avLst/>
          </a:prstGeom>
          <a:ln w="63500">
            <a:solidFill>
              <a:schemeClr val="accent5">
                <a:hueOff val="128995"/>
                <a:satOff val="10158"/>
                <a:lumOff val="-13824"/>
              </a:schemeClr>
            </a:solidFill>
            <a:miter lim="400000"/>
            <a:tailEnd type="triangle"/>
          </a:ln>
        </p:spPr>
        <p:txBody>
          <a:bodyPr lIns="50800" tIns="50800" rIns="50800" bIns="50800" anchor="ctr"/>
          <a:lstStyle/>
          <a:p>
            <a:pPr/>
          </a:p>
        </p:txBody>
      </p:sp>
      <p:sp>
        <p:nvSpPr>
          <p:cNvPr id="409" name="Line"/>
          <p:cNvSpPr/>
          <p:nvPr/>
        </p:nvSpPr>
        <p:spPr>
          <a:xfrm>
            <a:off x="8692491" y="6966502"/>
            <a:ext cx="932012" cy="1"/>
          </a:xfrm>
          <a:prstGeom prst="line">
            <a:avLst/>
          </a:prstGeom>
          <a:ln w="63500">
            <a:solidFill>
              <a:schemeClr val="accent5">
                <a:hueOff val="128995"/>
                <a:satOff val="10158"/>
                <a:lumOff val="-13824"/>
              </a:schemeClr>
            </a:solidFill>
            <a:miter lim="400000"/>
            <a:tailEnd type="triangle"/>
          </a:ln>
        </p:spPr>
        <p:txBody>
          <a:bodyPr lIns="50800" tIns="50800" rIns="50800" bIns="50800" anchor="ctr"/>
          <a:lstStyle/>
          <a:p>
            <a:pPr/>
          </a:p>
        </p:txBody>
      </p:sp>
      <p:sp>
        <p:nvSpPr>
          <p:cNvPr id="410" name="Line"/>
          <p:cNvSpPr/>
          <p:nvPr/>
        </p:nvSpPr>
        <p:spPr>
          <a:xfrm>
            <a:off x="6211863" y="6966502"/>
            <a:ext cx="932011" cy="1"/>
          </a:xfrm>
          <a:prstGeom prst="line">
            <a:avLst/>
          </a:prstGeom>
          <a:ln w="63500">
            <a:solidFill>
              <a:schemeClr val="accent5">
                <a:hueOff val="128995"/>
                <a:satOff val="10158"/>
                <a:lumOff val="-13824"/>
              </a:schemeClr>
            </a:solidFill>
            <a:miter lim="400000"/>
            <a:tailEnd type="triangle"/>
          </a:ln>
        </p:spPr>
        <p:txBody>
          <a:bodyPr lIns="50800" tIns="50800" rIns="50800" bIns="50800" anchor="ctr"/>
          <a:lstStyle/>
          <a:p>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D5D5D5"/>
            </a:gs>
          </a:gsLst>
          <a:lin ang="5400000" scaled="0"/>
        </a:gradFill>
      </p:bgPr>
    </p:bg>
    <p:spTree>
      <p:nvGrpSpPr>
        <p:cNvPr id="1" name=""/>
        <p:cNvGrpSpPr/>
        <p:nvPr/>
      </p:nvGrpSpPr>
      <p:grpSpPr>
        <a:xfrm>
          <a:off x="0" y="0"/>
          <a:ext cx="0" cy="0"/>
          <a:chOff x="0" y="0"/>
          <a:chExt cx="0" cy="0"/>
        </a:xfrm>
      </p:grpSpPr>
      <p:sp>
        <p:nvSpPr>
          <p:cNvPr id="413" name="Lets look at our code…"/>
          <p:cNvSpPr txBox="1"/>
          <p:nvPr>
            <p:ph type="title"/>
          </p:nvPr>
        </p:nvSpPr>
        <p:spPr>
          <a:xfrm>
            <a:off x="1270000" y="4737155"/>
            <a:ext cx="21844000" cy="3873501"/>
          </a:xfrm>
          <a:prstGeom prst="rect">
            <a:avLst/>
          </a:prstGeom>
        </p:spPr>
        <p:txBody>
          <a:bodyPr/>
          <a:lstStyle/>
          <a:p>
            <a:pPr>
              <a:defRPr>
                <a:gradFill flip="none" rotWithShape="1">
                  <a:gsLst>
                    <a:gs pos="0">
                      <a:srgbClr val="000000"/>
                    </a:gs>
                    <a:gs pos="100000">
                      <a:schemeClr val="accent1">
                        <a:hueOff val="117587"/>
                        <a:lumOff val="-11400"/>
                      </a:schemeClr>
                    </a:gs>
                  </a:gsLst>
                  <a:lin ang="3965999" scaled="0"/>
                </a:gradFill>
              </a:defRPr>
            </a:pPr>
            <a:r>
              <a:t>Lets look at our code </a:t>
            </a:r>
          </a:p>
          <a:p>
            <a:pPr>
              <a:defRPr>
                <a:gradFill flip="none" rotWithShape="1">
                  <a:gsLst>
                    <a:gs pos="0">
                      <a:srgbClr val="000000"/>
                    </a:gs>
                    <a:gs pos="100000">
                      <a:schemeClr val="accent1">
                        <a:hueOff val="117587"/>
                        <a:lumOff val="-11400"/>
                      </a:schemeClr>
                    </a:gs>
                  </a:gsLst>
                  <a:lin ang="3965999" scaled="0"/>
                </a:gradFill>
              </a:defRPr>
            </a:pPr>
            <a:r>
              <a:t>And its implemented features !</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D5D5D5"/>
            </a:gs>
          </a:gsLst>
          <a:lin ang="5400000" scaled="0"/>
        </a:gradFill>
      </p:bgPr>
    </p:bg>
    <p:spTree>
      <p:nvGrpSpPr>
        <p:cNvPr id="1" name=""/>
        <p:cNvGrpSpPr/>
        <p:nvPr/>
      </p:nvGrpSpPr>
      <p:grpSpPr>
        <a:xfrm>
          <a:off x="0" y="0"/>
          <a:ext cx="0" cy="0"/>
          <a:chOff x="0" y="0"/>
          <a:chExt cx="0" cy="0"/>
        </a:xfrm>
      </p:grpSpPr>
      <p:sp>
        <p:nvSpPr>
          <p:cNvPr id="415" name="Router Class…"/>
          <p:cNvSpPr txBox="1"/>
          <p:nvPr>
            <p:ph type="title"/>
          </p:nvPr>
        </p:nvSpPr>
        <p:spPr>
          <a:xfrm>
            <a:off x="1587821" y="-612847"/>
            <a:ext cx="21844001" cy="3873501"/>
          </a:xfrm>
          <a:prstGeom prst="rect">
            <a:avLst/>
          </a:prstGeom>
        </p:spPr>
        <p:txBody>
          <a:bodyPr/>
          <a:lstStyle/>
          <a:p>
            <a:pPr>
              <a:defRPr>
                <a:gradFill flip="none" rotWithShape="1">
                  <a:gsLst>
                    <a:gs pos="0">
                      <a:schemeClr val="accent1">
                        <a:hueOff val="381599"/>
                        <a:lumOff val="-17182"/>
                      </a:schemeClr>
                    </a:gs>
                    <a:gs pos="100000">
                      <a:srgbClr val="000000"/>
                    </a:gs>
                  </a:gsLst>
                  <a:lin ang="3965999" scaled="0"/>
                </a:gradFill>
              </a:defRPr>
            </a:pPr>
            <a:r>
              <a:t>Router Class</a:t>
            </a:r>
          </a:p>
          <a:p>
            <a:pPr>
              <a:defRPr spc="-264" sz="8800">
                <a:gradFill flip="none" rotWithShape="1">
                  <a:gsLst>
                    <a:gs pos="0">
                      <a:schemeClr val="accent1">
                        <a:hueOff val="381599"/>
                        <a:lumOff val="-17182"/>
                      </a:schemeClr>
                    </a:gs>
                    <a:gs pos="100000">
                      <a:srgbClr val="000000"/>
                    </a:gs>
                  </a:gsLst>
                  <a:lin ang="3965999" scaled="0"/>
                </a:gradFill>
              </a:defRPr>
            </a:pPr>
            <a:r>
              <a:t>Functions</a:t>
            </a:r>
          </a:p>
        </p:txBody>
      </p:sp>
      <p:grpSp>
        <p:nvGrpSpPr>
          <p:cNvPr id="419" name="Group"/>
          <p:cNvGrpSpPr/>
          <p:nvPr/>
        </p:nvGrpSpPr>
        <p:grpSpPr>
          <a:xfrm>
            <a:off x="5347788" y="4192282"/>
            <a:ext cx="4221205" cy="4458002"/>
            <a:chOff x="0" y="0"/>
            <a:chExt cx="4221203" cy="4458001"/>
          </a:xfrm>
        </p:grpSpPr>
        <p:sp>
          <p:nvSpPr>
            <p:cNvPr id="416" name="Rounded Rectangle"/>
            <p:cNvSpPr/>
            <p:nvPr/>
          </p:nvSpPr>
          <p:spPr>
            <a:xfrm>
              <a:off x="0" y="0"/>
              <a:ext cx="4221204" cy="4051081"/>
            </a:xfrm>
            <a:prstGeom prst="roundRect">
              <a:avLst>
                <a:gd name="adj" fmla="val 15000"/>
              </a:avLst>
            </a:prstGeom>
            <a:gradFill flip="none" rotWithShape="1">
              <a:gsLst>
                <a:gs pos="0">
                  <a:srgbClr val="000001"/>
                </a:gs>
                <a:gs pos="100000">
                  <a:srgbClr val="393939"/>
                </a:gs>
              </a:gsLst>
              <a:lin ang="5400000" scaled="0"/>
            </a:gradFill>
            <a:ln w="12700" cap="flat">
              <a:noFill/>
              <a:miter lim="400000"/>
            </a:ln>
            <a:effectLst>
              <a:outerShdw sx="100000" sy="100000" kx="0" ky="0" algn="b" rotWithShape="0" blurRad="444500" dist="309220" dir="5400000">
                <a:srgbClr val="000000">
                  <a:alpha val="50000"/>
                </a:srgbClr>
              </a:outerShdw>
            </a:effectLst>
          </p:spPr>
          <p:txBody>
            <a:bodyPr wrap="square" lIns="50800" tIns="50800" rIns="50800" bIns="50800" numCol="1" anchor="ctr">
              <a:noAutofit/>
            </a:bodyPr>
            <a:lstStyle/>
            <a:p>
              <a:pPr algn="ctr" defTabSz="457200">
                <a:spcBef>
                  <a:spcPts val="0"/>
                </a:spcBef>
                <a:defRPr sz="3200">
                  <a:solidFill>
                    <a:srgbClr val="000000"/>
                  </a:solidFill>
                  <a:latin typeface="Graphik Medium"/>
                  <a:ea typeface="Graphik Medium"/>
                  <a:cs typeface="Graphik Medium"/>
                  <a:sym typeface="Graphik Medium"/>
                </a:defRPr>
              </a:pPr>
            </a:p>
          </p:txBody>
        </p:sp>
        <p:pic>
          <p:nvPicPr>
            <p:cNvPr id="417" name="Designer-removebg-preview.png" descr="Designer-removebg-preview.png"/>
            <p:cNvPicPr>
              <a:picLocks noChangeAspect="1"/>
            </p:cNvPicPr>
            <p:nvPr/>
          </p:nvPicPr>
          <p:blipFill>
            <a:blip r:embed="rId2">
              <a:extLst/>
            </a:blip>
            <a:stretch>
              <a:fillRect/>
            </a:stretch>
          </p:blipFill>
          <p:spPr>
            <a:xfrm>
              <a:off x="85061" y="406920"/>
              <a:ext cx="4051081" cy="4051082"/>
            </a:xfrm>
            <a:prstGeom prst="rect">
              <a:avLst/>
            </a:prstGeom>
            <a:ln w="12700" cap="flat">
              <a:noFill/>
              <a:miter lim="400000"/>
            </a:ln>
            <a:effectLst/>
          </p:spPr>
        </p:pic>
        <p:sp>
          <p:nvSpPr>
            <p:cNvPr id="418" name="_complete_global_view()"/>
            <p:cNvSpPr txBox="1"/>
            <p:nvPr/>
          </p:nvSpPr>
          <p:spPr>
            <a:xfrm>
              <a:off x="281752" y="69226"/>
              <a:ext cx="3701991" cy="7387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normAutofit fontScale="100000" lnSpcReduction="0"/>
            </a:bodyPr>
            <a:lstStyle>
              <a:lvl1pPr algn="ctr" defTabSz="561340">
                <a:lnSpc>
                  <a:spcPct val="90000"/>
                </a:lnSpc>
                <a:spcBef>
                  <a:spcPts val="0"/>
                </a:spcBef>
                <a:defRPr spc="-75" sz="2516">
                  <a:latin typeface="+mn-lt"/>
                  <a:ea typeface="+mn-ea"/>
                  <a:cs typeface="+mn-cs"/>
                  <a:sym typeface="Graphik Semibold"/>
                </a:defRPr>
              </a:lvl1pPr>
            </a:lstStyle>
            <a:p>
              <a:pPr/>
              <a:r>
                <a:t>_complete_global_view()</a:t>
              </a:r>
            </a:p>
          </p:txBody>
        </p:sp>
      </p:grpSp>
      <p:grpSp>
        <p:nvGrpSpPr>
          <p:cNvPr id="423" name="Group"/>
          <p:cNvGrpSpPr/>
          <p:nvPr/>
        </p:nvGrpSpPr>
        <p:grpSpPr>
          <a:xfrm>
            <a:off x="10006131" y="4192282"/>
            <a:ext cx="4221205" cy="4207257"/>
            <a:chOff x="0" y="0"/>
            <a:chExt cx="4221203" cy="4207255"/>
          </a:xfrm>
        </p:grpSpPr>
        <p:sp>
          <p:nvSpPr>
            <p:cNvPr id="420" name="Rounded Rectangle"/>
            <p:cNvSpPr/>
            <p:nvPr/>
          </p:nvSpPr>
          <p:spPr>
            <a:xfrm>
              <a:off x="0" y="0"/>
              <a:ext cx="4221204" cy="4051081"/>
            </a:xfrm>
            <a:prstGeom prst="roundRect">
              <a:avLst>
                <a:gd name="adj" fmla="val 15000"/>
              </a:avLst>
            </a:prstGeom>
            <a:gradFill flip="none" rotWithShape="1">
              <a:gsLst>
                <a:gs pos="0">
                  <a:srgbClr val="000001"/>
                </a:gs>
                <a:gs pos="100000">
                  <a:srgbClr val="393939"/>
                </a:gs>
              </a:gsLst>
              <a:lin ang="5400000" scaled="0"/>
            </a:gradFill>
            <a:ln w="12700" cap="flat">
              <a:noFill/>
              <a:miter lim="400000"/>
            </a:ln>
            <a:effectLst>
              <a:outerShdw sx="100000" sy="100000" kx="0" ky="0" algn="b" rotWithShape="0" blurRad="444500" dist="309220" dir="5400000">
                <a:srgbClr val="000000">
                  <a:alpha val="50000"/>
                </a:srgbClr>
              </a:outerShdw>
            </a:effectLst>
          </p:spPr>
          <p:txBody>
            <a:bodyPr wrap="square" lIns="50800" tIns="50800" rIns="50800" bIns="50800" numCol="1" anchor="ctr">
              <a:noAutofit/>
            </a:bodyPr>
            <a:lstStyle/>
            <a:p>
              <a:pPr algn="ctr" defTabSz="457200">
                <a:spcBef>
                  <a:spcPts val="0"/>
                </a:spcBef>
                <a:defRPr sz="3200">
                  <a:solidFill>
                    <a:srgbClr val="000000"/>
                  </a:solidFill>
                  <a:latin typeface="Graphik Medium"/>
                  <a:ea typeface="Graphik Medium"/>
                  <a:cs typeface="Graphik Medium"/>
                  <a:sym typeface="Graphik Medium"/>
                </a:defRPr>
              </a:pPr>
            </a:p>
          </p:txBody>
        </p:sp>
        <p:pic>
          <p:nvPicPr>
            <p:cNvPr id="421" name="Designer-4-removebg-preview.png" descr="Designer-4-removebg-preview.png"/>
            <p:cNvPicPr>
              <a:picLocks noChangeAspect="1"/>
            </p:cNvPicPr>
            <p:nvPr/>
          </p:nvPicPr>
          <p:blipFill>
            <a:blip r:embed="rId3">
              <a:extLst/>
            </a:blip>
            <a:stretch>
              <a:fillRect/>
            </a:stretch>
          </p:blipFill>
          <p:spPr>
            <a:xfrm>
              <a:off x="237943" y="505266"/>
              <a:ext cx="3701991" cy="3701990"/>
            </a:xfrm>
            <a:prstGeom prst="rect">
              <a:avLst/>
            </a:prstGeom>
            <a:ln w="12700" cap="flat">
              <a:noFill/>
              <a:miter lim="400000"/>
            </a:ln>
            <a:effectLst/>
          </p:spPr>
        </p:pic>
        <p:sp>
          <p:nvSpPr>
            <p:cNvPr id="422" name="forward()"/>
            <p:cNvSpPr txBox="1"/>
            <p:nvPr/>
          </p:nvSpPr>
          <p:spPr>
            <a:xfrm>
              <a:off x="901417" y="261206"/>
              <a:ext cx="2567069" cy="561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normAutofit fontScale="100000" lnSpcReduction="0"/>
            </a:bodyPr>
            <a:lstStyle>
              <a:lvl1pPr algn="ctr" defTabSz="610870">
                <a:lnSpc>
                  <a:spcPct val="90000"/>
                </a:lnSpc>
                <a:spcBef>
                  <a:spcPts val="0"/>
                </a:spcBef>
                <a:defRPr spc="-82" sz="2738">
                  <a:latin typeface="+mn-lt"/>
                  <a:ea typeface="+mn-ea"/>
                  <a:cs typeface="+mn-cs"/>
                  <a:sym typeface="Graphik Semibold"/>
                </a:defRPr>
              </a:lvl1pPr>
            </a:lstStyle>
            <a:p>
              <a:pPr/>
              <a:r>
                <a:t>forward()</a:t>
              </a:r>
            </a:p>
          </p:txBody>
        </p:sp>
      </p:grpSp>
      <p:grpSp>
        <p:nvGrpSpPr>
          <p:cNvPr id="427" name="Group"/>
          <p:cNvGrpSpPr/>
          <p:nvPr/>
        </p:nvGrpSpPr>
        <p:grpSpPr>
          <a:xfrm>
            <a:off x="14664473" y="4233598"/>
            <a:ext cx="4221205" cy="4307613"/>
            <a:chOff x="0" y="0"/>
            <a:chExt cx="4221203" cy="4307611"/>
          </a:xfrm>
        </p:grpSpPr>
        <p:sp>
          <p:nvSpPr>
            <p:cNvPr id="424" name="Rounded Rectangle"/>
            <p:cNvSpPr/>
            <p:nvPr/>
          </p:nvSpPr>
          <p:spPr>
            <a:xfrm>
              <a:off x="0" y="0"/>
              <a:ext cx="4221204" cy="4051081"/>
            </a:xfrm>
            <a:prstGeom prst="roundRect">
              <a:avLst>
                <a:gd name="adj" fmla="val 15000"/>
              </a:avLst>
            </a:prstGeom>
            <a:gradFill flip="none" rotWithShape="1">
              <a:gsLst>
                <a:gs pos="0">
                  <a:srgbClr val="000001"/>
                </a:gs>
                <a:gs pos="100000">
                  <a:srgbClr val="393939"/>
                </a:gs>
              </a:gsLst>
              <a:lin ang="5400000" scaled="0"/>
            </a:gradFill>
            <a:ln w="12700" cap="flat">
              <a:noFill/>
              <a:miter lim="400000"/>
            </a:ln>
            <a:effectLst>
              <a:outerShdw sx="100000" sy="100000" kx="0" ky="0" algn="b" rotWithShape="0" blurRad="444500" dist="309220" dir="5400000">
                <a:srgbClr val="000000">
                  <a:alpha val="50000"/>
                </a:srgbClr>
              </a:outerShdw>
            </a:effectLst>
          </p:spPr>
          <p:txBody>
            <a:bodyPr wrap="square" lIns="50800" tIns="50800" rIns="50800" bIns="50800" numCol="1" anchor="ctr">
              <a:noAutofit/>
            </a:bodyP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425" name="receive()"/>
            <p:cNvSpPr txBox="1"/>
            <p:nvPr/>
          </p:nvSpPr>
          <p:spPr>
            <a:xfrm>
              <a:off x="571410" y="308789"/>
              <a:ext cx="3078386" cy="5618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normAutofit fontScale="100000" lnSpcReduction="0"/>
            </a:bodyPr>
            <a:lstStyle>
              <a:lvl1pPr algn="ctr" defTabSz="610870">
                <a:lnSpc>
                  <a:spcPct val="90000"/>
                </a:lnSpc>
                <a:spcBef>
                  <a:spcPts val="0"/>
                </a:spcBef>
                <a:defRPr spc="-82" sz="2738">
                  <a:latin typeface="+mn-lt"/>
                  <a:ea typeface="+mn-ea"/>
                  <a:cs typeface="+mn-cs"/>
                  <a:sym typeface="Graphik Semibold"/>
                </a:defRPr>
              </a:lvl1pPr>
            </a:lstStyle>
            <a:p>
              <a:pPr/>
              <a:r>
                <a:t>receive()</a:t>
              </a:r>
            </a:p>
          </p:txBody>
        </p:sp>
        <p:pic>
          <p:nvPicPr>
            <p:cNvPr id="426" name="image-removebg-preview-3.png" descr="image-removebg-preview-3.png"/>
            <p:cNvPicPr>
              <a:picLocks noChangeAspect="1"/>
            </p:cNvPicPr>
            <p:nvPr/>
          </p:nvPicPr>
          <p:blipFill>
            <a:blip r:embed="rId4">
              <a:extLst/>
            </a:blip>
            <a:srcRect l="0" t="13713" r="0" b="0"/>
            <a:stretch>
              <a:fillRect/>
            </a:stretch>
          </p:blipFill>
          <p:spPr>
            <a:xfrm>
              <a:off x="194135" y="1000295"/>
              <a:ext cx="3832934" cy="3307317"/>
            </a:xfrm>
            <a:prstGeom prst="rect">
              <a:avLst/>
            </a:prstGeom>
            <a:ln w="12700" cap="flat">
              <a:noFill/>
              <a:miter lim="400000"/>
            </a:ln>
            <a:effectLst/>
          </p:spPr>
        </p:pic>
      </p:grpSp>
      <p:grpSp>
        <p:nvGrpSpPr>
          <p:cNvPr id="431" name="Group"/>
          <p:cNvGrpSpPr/>
          <p:nvPr/>
        </p:nvGrpSpPr>
        <p:grpSpPr>
          <a:xfrm>
            <a:off x="3022737" y="8615816"/>
            <a:ext cx="4221204" cy="4051081"/>
            <a:chOff x="0" y="0"/>
            <a:chExt cx="4221203" cy="4051080"/>
          </a:xfrm>
        </p:grpSpPr>
        <p:sp>
          <p:nvSpPr>
            <p:cNvPr id="428" name="Rounded Rectangle"/>
            <p:cNvSpPr/>
            <p:nvPr/>
          </p:nvSpPr>
          <p:spPr>
            <a:xfrm>
              <a:off x="0" y="0"/>
              <a:ext cx="4221204" cy="4051081"/>
            </a:xfrm>
            <a:prstGeom prst="roundRect">
              <a:avLst>
                <a:gd name="adj" fmla="val 15000"/>
              </a:avLst>
            </a:prstGeom>
            <a:gradFill flip="none" rotWithShape="1">
              <a:gsLst>
                <a:gs pos="0">
                  <a:srgbClr val="000001"/>
                </a:gs>
                <a:gs pos="100000">
                  <a:srgbClr val="393939"/>
                </a:gs>
              </a:gsLst>
              <a:lin ang="5400000" scaled="0"/>
            </a:gradFill>
            <a:ln w="12700" cap="flat">
              <a:noFill/>
              <a:miter lim="400000"/>
            </a:ln>
            <a:effectLst>
              <a:outerShdw sx="100000" sy="100000" kx="0" ky="0" algn="b" rotWithShape="0" blurRad="444500" dist="309220" dir="5400000">
                <a:srgbClr val="000000">
                  <a:alpha val="50000"/>
                </a:srgbClr>
              </a:outerShdw>
            </a:effectLst>
          </p:spPr>
          <p:txBody>
            <a:bodyPr wrap="square" lIns="50800" tIns="50800" rIns="50800" bIns="50800" numCol="1" anchor="ctr">
              <a:noAutofit/>
            </a:bodyP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429" name="_dijkstra_()"/>
            <p:cNvSpPr txBox="1"/>
            <p:nvPr/>
          </p:nvSpPr>
          <p:spPr>
            <a:xfrm>
              <a:off x="943947" y="272292"/>
              <a:ext cx="2333309" cy="561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normAutofit fontScale="100000" lnSpcReduction="0"/>
            </a:bodyPr>
            <a:lstStyle>
              <a:lvl1pPr algn="ctr" defTabSz="610870">
                <a:lnSpc>
                  <a:spcPct val="90000"/>
                </a:lnSpc>
                <a:spcBef>
                  <a:spcPts val="0"/>
                </a:spcBef>
                <a:defRPr spc="-82" sz="2738">
                  <a:latin typeface="+mn-lt"/>
                  <a:ea typeface="+mn-ea"/>
                  <a:cs typeface="+mn-cs"/>
                  <a:sym typeface="Graphik Semibold"/>
                </a:defRPr>
              </a:lvl1pPr>
            </a:lstStyle>
            <a:p>
              <a:pPr/>
              <a:r>
                <a:t>_dijkstra_()</a:t>
              </a:r>
            </a:p>
          </p:txBody>
        </p:sp>
        <p:pic>
          <p:nvPicPr>
            <p:cNvPr id="430" name="Designer-8-removebg-preview.png" descr="Designer-8-removebg-preview.png"/>
            <p:cNvPicPr>
              <a:picLocks noChangeAspect="1"/>
            </p:cNvPicPr>
            <p:nvPr/>
          </p:nvPicPr>
          <p:blipFill>
            <a:blip r:embed="rId5">
              <a:extLst/>
            </a:blip>
            <a:srcRect l="0" t="0" r="0" b="0"/>
            <a:stretch>
              <a:fillRect/>
            </a:stretch>
          </p:blipFill>
          <p:spPr>
            <a:xfrm>
              <a:off x="422397" y="662121"/>
              <a:ext cx="3376410" cy="3376409"/>
            </a:xfrm>
            <a:prstGeom prst="rect">
              <a:avLst/>
            </a:prstGeom>
            <a:ln w="12700" cap="flat">
              <a:noFill/>
              <a:miter lim="400000"/>
            </a:ln>
            <a:effectLst/>
          </p:spPr>
        </p:pic>
      </p:grpSp>
      <p:grpSp>
        <p:nvGrpSpPr>
          <p:cNvPr id="435" name="Group"/>
          <p:cNvGrpSpPr/>
          <p:nvPr/>
        </p:nvGrpSpPr>
        <p:grpSpPr>
          <a:xfrm>
            <a:off x="7856175" y="8507966"/>
            <a:ext cx="4221205" cy="4266781"/>
            <a:chOff x="0" y="0"/>
            <a:chExt cx="4221203" cy="4266780"/>
          </a:xfrm>
        </p:grpSpPr>
        <p:sp>
          <p:nvSpPr>
            <p:cNvPr id="432" name="Rounded Rectangle"/>
            <p:cNvSpPr/>
            <p:nvPr/>
          </p:nvSpPr>
          <p:spPr>
            <a:xfrm>
              <a:off x="0" y="0"/>
              <a:ext cx="4221204" cy="4051081"/>
            </a:xfrm>
            <a:prstGeom prst="roundRect">
              <a:avLst>
                <a:gd name="adj" fmla="val 15000"/>
              </a:avLst>
            </a:prstGeom>
            <a:gradFill flip="none" rotWithShape="1">
              <a:gsLst>
                <a:gs pos="0">
                  <a:srgbClr val="000001"/>
                </a:gs>
                <a:gs pos="100000">
                  <a:srgbClr val="393939"/>
                </a:gs>
              </a:gsLst>
              <a:lin ang="5400000" scaled="0"/>
            </a:gradFill>
            <a:ln w="12700" cap="flat">
              <a:noFill/>
              <a:miter lim="400000"/>
            </a:ln>
            <a:effectLst>
              <a:outerShdw sx="100000" sy="100000" kx="0" ky="0" algn="b" rotWithShape="0" blurRad="444500" dist="309220" dir="5400000">
                <a:srgbClr val="000000">
                  <a:alpha val="50000"/>
                </a:srgbClr>
              </a:outerShdw>
            </a:effectLst>
          </p:spPr>
          <p:txBody>
            <a:bodyPr wrap="square" lIns="50800" tIns="50800" rIns="50800" bIns="50800" numCol="1" anchor="ctr">
              <a:noAutofit/>
            </a:bodyP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433" name="_get_shortest_path_()"/>
            <p:cNvSpPr txBox="1"/>
            <p:nvPr/>
          </p:nvSpPr>
          <p:spPr>
            <a:xfrm>
              <a:off x="205069" y="272292"/>
              <a:ext cx="3701991" cy="561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normAutofit fontScale="100000" lnSpcReduction="0"/>
            </a:bodyPr>
            <a:lstStyle>
              <a:lvl1pPr algn="ctr" defTabSz="610870">
                <a:lnSpc>
                  <a:spcPct val="90000"/>
                </a:lnSpc>
                <a:spcBef>
                  <a:spcPts val="0"/>
                </a:spcBef>
                <a:defRPr spc="-82" sz="2738">
                  <a:latin typeface="+mn-lt"/>
                  <a:ea typeface="+mn-ea"/>
                  <a:cs typeface="+mn-cs"/>
                  <a:sym typeface="Graphik Semibold"/>
                </a:defRPr>
              </a:lvl1pPr>
            </a:lstStyle>
            <a:p>
              <a:pPr/>
              <a:r>
                <a:t>_get_shortest_path_()</a:t>
              </a:r>
            </a:p>
          </p:txBody>
        </p:sp>
        <p:pic>
          <p:nvPicPr>
            <p:cNvPr id="434" name="image-removebg-preview-4.png" descr="image-removebg-preview-4.png"/>
            <p:cNvPicPr>
              <a:picLocks noChangeAspect="1"/>
            </p:cNvPicPr>
            <p:nvPr/>
          </p:nvPicPr>
          <p:blipFill>
            <a:blip r:embed="rId6">
              <a:extLst/>
            </a:blip>
            <a:stretch>
              <a:fillRect/>
            </a:stretch>
          </p:blipFill>
          <p:spPr>
            <a:xfrm>
              <a:off x="139597" y="433846"/>
              <a:ext cx="3832935" cy="3832935"/>
            </a:xfrm>
            <a:prstGeom prst="rect">
              <a:avLst/>
            </a:prstGeom>
            <a:ln w="12700" cap="flat">
              <a:noFill/>
              <a:miter lim="400000"/>
            </a:ln>
            <a:effectLst/>
          </p:spPr>
        </p:pic>
      </p:grpSp>
      <p:grpSp>
        <p:nvGrpSpPr>
          <p:cNvPr id="439" name="Group"/>
          <p:cNvGrpSpPr/>
          <p:nvPr/>
        </p:nvGrpSpPr>
        <p:grpSpPr>
          <a:xfrm>
            <a:off x="12511648" y="8615816"/>
            <a:ext cx="4221205" cy="4051081"/>
            <a:chOff x="0" y="0"/>
            <a:chExt cx="4221203" cy="4051080"/>
          </a:xfrm>
        </p:grpSpPr>
        <p:sp>
          <p:nvSpPr>
            <p:cNvPr id="436" name="Rounded Rectangle"/>
            <p:cNvSpPr/>
            <p:nvPr/>
          </p:nvSpPr>
          <p:spPr>
            <a:xfrm>
              <a:off x="0" y="0"/>
              <a:ext cx="4221204" cy="4051081"/>
            </a:xfrm>
            <a:prstGeom prst="roundRect">
              <a:avLst>
                <a:gd name="adj" fmla="val 15000"/>
              </a:avLst>
            </a:prstGeom>
            <a:gradFill flip="none" rotWithShape="1">
              <a:gsLst>
                <a:gs pos="0">
                  <a:srgbClr val="000001"/>
                </a:gs>
                <a:gs pos="100000">
                  <a:srgbClr val="393939"/>
                </a:gs>
              </a:gsLst>
              <a:lin ang="5400000" scaled="0"/>
            </a:gradFill>
            <a:ln w="12700" cap="flat">
              <a:noFill/>
              <a:miter lim="400000"/>
            </a:ln>
            <a:effectLst>
              <a:outerShdw sx="100000" sy="100000" kx="0" ky="0" algn="b" rotWithShape="0" blurRad="444500" dist="309220" dir="5400000">
                <a:srgbClr val="000000">
                  <a:alpha val="50000"/>
                </a:srgbClr>
              </a:outerShdw>
            </a:effectLst>
          </p:spPr>
          <p:txBody>
            <a:bodyPr wrap="square" lIns="50800" tIns="50800" rIns="50800" bIns="50800" numCol="1" anchor="ctr">
              <a:noAutofit/>
            </a:bodyP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437" name="_create_routing_table_()"/>
            <p:cNvSpPr txBox="1"/>
            <p:nvPr/>
          </p:nvSpPr>
          <p:spPr>
            <a:xfrm>
              <a:off x="0" y="269246"/>
              <a:ext cx="4221204" cy="5618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normAutofit fontScale="100000" lnSpcReduction="0"/>
            </a:bodyPr>
            <a:lstStyle>
              <a:lvl1pPr algn="ctr" defTabSz="610870">
                <a:lnSpc>
                  <a:spcPct val="90000"/>
                </a:lnSpc>
                <a:spcBef>
                  <a:spcPts val="0"/>
                </a:spcBef>
                <a:defRPr spc="-82" sz="2738">
                  <a:latin typeface="+mn-lt"/>
                  <a:ea typeface="+mn-ea"/>
                  <a:cs typeface="+mn-cs"/>
                  <a:sym typeface="Graphik Semibold"/>
                </a:defRPr>
              </a:lvl1pPr>
            </a:lstStyle>
            <a:p>
              <a:pPr/>
              <a:r>
                <a:t>_create_routing_table_()</a:t>
              </a:r>
            </a:p>
          </p:txBody>
        </p:sp>
        <p:pic>
          <p:nvPicPr>
            <p:cNvPr id="438" name="Designer-10-removebg-preview-2.png" descr="Designer-10-removebg-preview-2.png"/>
            <p:cNvPicPr>
              <a:picLocks noChangeAspect="1"/>
            </p:cNvPicPr>
            <p:nvPr/>
          </p:nvPicPr>
          <p:blipFill>
            <a:blip r:embed="rId7">
              <a:extLst/>
            </a:blip>
            <a:srcRect l="16859" t="18758" r="15072" b="18758"/>
            <a:stretch>
              <a:fillRect/>
            </a:stretch>
          </p:blipFill>
          <p:spPr>
            <a:xfrm>
              <a:off x="593213" y="916796"/>
              <a:ext cx="3116620" cy="2860944"/>
            </a:xfrm>
            <a:prstGeom prst="rect">
              <a:avLst/>
            </a:prstGeom>
            <a:ln w="12700" cap="flat">
              <a:noFill/>
              <a:miter lim="400000"/>
            </a:ln>
            <a:effectLst/>
          </p:spPr>
        </p:pic>
      </p:grpSp>
      <p:sp>
        <p:nvSpPr>
          <p:cNvPr id="440" name="Text"/>
          <p:cNvSpPr txBox="1"/>
          <p:nvPr/>
        </p:nvSpPr>
        <p:spPr>
          <a:xfrm>
            <a:off x="21701989" y="6358210"/>
            <a:ext cx="1270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sz="1200">
                <a:solidFill>
                  <a:srgbClr val="000000"/>
                </a:solidFill>
                <a:latin typeface="Times Roman"/>
                <a:ea typeface="Times Roman"/>
                <a:cs typeface="Times Roman"/>
                <a:sym typeface="Times Roman"/>
              </a:defRPr>
            </a:pPr>
          </a:p>
        </p:txBody>
      </p:sp>
      <p:grpSp>
        <p:nvGrpSpPr>
          <p:cNvPr id="444" name="Group"/>
          <p:cNvGrpSpPr/>
          <p:nvPr/>
        </p:nvGrpSpPr>
        <p:grpSpPr>
          <a:xfrm>
            <a:off x="19527887" y="4188185"/>
            <a:ext cx="4221204" cy="4084967"/>
            <a:chOff x="0" y="0"/>
            <a:chExt cx="4221203" cy="4084966"/>
          </a:xfrm>
        </p:grpSpPr>
        <p:sp>
          <p:nvSpPr>
            <p:cNvPr id="441" name="Rounded Rectangle"/>
            <p:cNvSpPr/>
            <p:nvPr/>
          </p:nvSpPr>
          <p:spPr>
            <a:xfrm>
              <a:off x="0" y="0"/>
              <a:ext cx="4221204" cy="4051081"/>
            </a:xfrm>
            <a:prstGeom prst="roundRect">
              <a:avLst>
                <a:gd name="adj" fmla="val 15000"/>
              </a:avLst>
            </a:prstGeom>
            <a:gradFill flip="none" rotWithShape="1">
              <a:gsLst>
                <a:gs pos="0">
                  <a:srgbClr val="000001"/>
                </a:gs>
                <a:gs pos="100000">
                  <a:srgbClr val="393939"/>
                </a:gs>
              </a:gsLst>
              <a:lin ang="5400000" scaled="0"/>
            </a:gradFill>
            <a:ln w="12700" cap="flat">
              <a:noFill/>
              <a:miter lim="400000"/>
            </a:ln>
            <a:effectLst>
              <a:outerShdw sx="100000" sy="100000" kx="0" ky="0" algn="b" rotWithShape="0" blurRad="444500" dist="309220" dir="5400000">
                <a:srgbClr val="000000">
                  <a:alpha val="50000"/>
                </a:srgbClr>
              </a:outerShdw>
            </a:effectLst>
          </p:spPr>
          <p:txBody>
            <a:bodyPr wrap="square" lIns="50800" tIns="50800" rIns="50800" bIns="50800" numCol="1" anchor="ctr">
              <a:noAutofit/>
            </a:bodyPr>
            <a:lstStyle/>
            <a:p>
              <a:pPr algn="ctr" defTabSz="457200">
                <a:spcBef>
                  <a:spcPts val="0"/>
                </a:spcBef>
                <a:defRPr sz="3200">
                  <a:solidFill>
                    <a:srgbClr val="000000"/>
                  </a:solidFill>
                  <a:latin typeface="Graphik Medium"/>
                  <a:ea typeface="Graphik Medium"/>
                  <a:cs typeface="Graphik Medium"/>
                  <a:sym typeface="Graphik Medium"/>
                </a:defRPr>
              </a:pPr>
            </a:p>
          </p:txBody>
        </p:sp>
        <p:pic>
          <p:nvPicPr>
            <p:cNvPr id="442" name="Untitled_design-removebg-preview.png" descr="Untitled_design-removebg-preview.png"/>
            <p:cNvPicPr>
              <a:picLocks noChangeAspect="1"/>
            </p:cNvPicPr>
            <p:nvPr/>
          </p:nvPicPr>
          <p:blipFill>
            <a:blip r:embed="rId8">
              <a:extLst/>
            </a:blip>
            <a:stretch>
              <a:fillRect/>
            </a:stretch>
          </p:blipFill>
          <p:spPr>
            <a:xfrm>
              <a:off x="398860" y="712283"/>
              <a:ext cx="3372684" cy="3372684"/>
            </a:xfrm>
            <a:prstGeom prst="rect">
              <a:avLst/>
            </a:prstGeom>
            <a:ln w="12700" cap="flat">
              <a:noFill/>
              <a:miter lim="400000"/>
            </a:ln>
            <a:effectLst/>
          </p:spPr>
        </p:pic>
        <p:sp>
          <p:nvSpPr>
            <p:cNvPr id="443" name="run()"/>
            <p:cNvSpPr txBox="1"/>
            <p:nvPr/>
          </p:nvSpPr>
          <p:spPr>
            <a:xfrm>
              <a:off x="698410" y="340318"/>
              <a:ext cx="3078386" cy="561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normAutofit fontScale="100000" lnSpcReduction="0"/>
            </a:bodyPr>
            <a:lstStyle>
              <a:lvl1pPr algn="ctr" defTabSz="610870">
                <a:lnSpc>
                  <a:spcPct val="90000"/>
                </a:lnSpc>
                <a:spcBef>
                  <a:spcPts val="0"/>
                </a:spcBef>
                <a:defRPr spc="-82" sz="2738">
                  <a:latin typeface="+mn-lt"/>
                  <a:ea typeface="+mn-ea"/>
                  <a:cs typeface="+mn-cs"/>
                  <a:sym typeface="Graphik Semibold"/>
                </a:defRPr>
              </a:lvl1pPr>
            </a:lstStyle>
            <a:p>
              <a:pPr/>
              <a:r>
                <a:t>run()</a:t>
              </a:r>
            </a:p>
          </p:txBody>
        </p:sp>
      </p:grpSp>
      <p:grpSp>
        <p:nvGrpSpPr>
          <p:cNvPr id="448" name="Group"/>
          <p:cNvGrpSpPr/>
          <p:nvPr/>
        </p:nvGrpSpPr>
        <p:grpSpPr>
          <a:xfrm>
            <a:off x="600384" y="4188185"/>
            <a:ext cx="4290255" cy="4543753"/>
            <a:chOff x="0" y="0"/>
            <a:chExt cx="4290254" cy="4543752"/>
          </a:xfrm>
        </p:grpSpPr>
        <p:sp>
          <p:nvSpPr>
            <p:cNvPr id="445" name="Rounded Rectangle"/>
            <p:cNvSpPr/>
            <p:nvPr/>
          </p:nvSpPr>
          <p:spPr>
            <a:xfrm>
              <a:off x="34525" y="0"/>
              <a:ext cx="4221204" cy="4051081"/>
            </a:xfrm>
            <a:prstGeom prst="roundRect">
              <a:avLst>
                <a:gd name="adj" fmla="val 15000"/>
              </a:avLst>
            </a:prstGeom>
            <a:gradFill flip="none" rotWithShape="1">
              <a:gsLst>
                <a:gs pos="0">
                  <a:srgbClr val="000001"/>
                </a:gs>
                <a:gs pos="100000">
                  <a:srgbClr val="393939"/>
                </a:gs>
              </a:gsLst>
              <a:lin ang="5400000" scaled="0"/>
            </a:gradFill>
            <a:ln w="12700" cap="flat">
              <a:noFill/>
              <a:miter lim="400000"/>
            </a:ln>
            <a:effectLst>
              <a:outerShdw sx="100000" sy="100000" kx="0" ky="0" algn="b" rotWithShape="0" blurRad="444500" dist="309220" dir="5400000">
                <a:srgbClr val="000000">
                  <a:alpha val="50000"/>
                </a:srgbClr>
              </a:outerShdw>
            </a:effectLst>
          </p:spPr>
          <p:txBody>
            <a:bodyPr wrap="square" lIns="50800" tIns="50800" rIns="50800" bIns="50800" numCol="1" anchor="ctr">
              <a:noAutofit/>
            </a:bodyPr>
            <a:lstStyle/>
            <a:p>
              <a:pPr algn="ctr" defTabSz="457200">
                <a:spcBef>
                  <a:spcPts val="0"/>
                </a:spcBef>
                <a:defRPr sz="3200">
                  <a:solidFill>
                    <a:srgbClr val="000000"/>
                  </a:solidFill>
                  <a:latin typeface="Graphik Medium"/>
                  <a:ea typeface="Graphik Medium"/>
                  <a:cs typeface="Graphik Medium"/>
                  <a:sym typeface="Graphik Medium"/>
                </a:defRPr>
              </a:pPr>
            </a:p>
          </p:txBody>
        </p:sp>
        <p:pic>
          <p:nvPicPr>
            <p:cNvPr id="446" name="Designer-19-removebg-preview.png" descr="Designer-19-removebg-preview.png"/>
            <p:cNvPicPr>
              <a:picLocks noChangeAspect="1"/>
            </p:cNvPicPr>
            <p:nvPr/>
          </p:nvPicPr>
          <p:blipFill>
            <a:blip r:embed="rId9">
              <a:extLst/>
            </a:blip>
            <a:stretch>
              <a:fillRect/>
            </a:stretch>
          </p:blipFill>
          <p:spPr>
            <a:xfrm>
              <a:off x="0" y="253498"/>
              <a:ext cx="4290255" cy="4290255"/>
            </a:xfrm>
            <a:prstGeom prst="rect">
              <a:avLst/>
            </a:prstGeom>
            <a:ln w="12700" cap="flat">
              <a:noFill/>
              <a:miter lim="400000"/>
            </a:ln>
            <a:effectLst/>
          </p:spPr>
        </p:pic>
        <p:sp>
          <p:nvSpPr>
            <p:cNvPr id="447" name="fail_link()"/>
            <p:cNvSpPr txBox="1"/>
            <p:nvPr/>
          </p:nvSpPr>
          <p:spPr>
            <a:xfrm>
              <a:off x="796390" y="276818"/>
              <a:ext cx="2567070" cy="561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normAutofit fontScale="100000" lnSpcReduction="0"/>
            </a:bodyPr>
            <a:lstStyle>
              <a:lvl1pPr algn="ctr" defTabSz="610870">
                <a:lnSpc>
                  <a:spcPct val="90000"/>
                </a:lnSpc>
                <a:spcBef>
                  <a:spcPts val="0"/>
                </a:spcBef>
                <a:defRPr spc="-82" sz="2738">
                  <a:latin typeface="+mn-lt"/>
                  <a:ea typeface="+mn-ea"/>
                  <a:cs typeface="+mn-cs"/>
                  <a:sym typeface="Graphik Semibold"/>
                </a:defRPr>
              </a:lvl1pPr>
            </a:lstStyle>
            <a:p>
              <a:pPr/>
              <a:r>
                <a:t>fail_link()</a:t>
              </a:r>
            </a:p>
          </p:txBody>
        </p:sp>
      </p:grpSp>
      <p:grpSp>
        <p:nvGrpSpPr>
          <p:cNvPr id="452" name="Group"/>
          <p:cNvGrpSpPr/>
          <p:nvPr/>
        </p:nvGrpSpPr>
        <p:grpSpPr>
          <a:xfrm>
            <a:off x="17169990" y="8615816"/>
            <a:ext cx="4221205" cy="4257069"/>
            <a:chOff x="0" y="0"/>
            <a:chExt cx="4221203" cy="4257067"/>
          </a:xfrm>
        </p:grpSpPr>
        <p:sp>
          <p:nvSpPr>
            <p:cNvPr id="449" name="Rounded Rectangle"/>
            <p:cNvSpPr/>
            <p:nvPr/>
          </p:nvSpPr>
          <p:spPr>
            <a:xfrm>
              <a:off x="0" y="0"/>
              <a:ext cx="4221204" cy="4051081"/>
            </a:xfrm>
            <a:prstGeom prst="roundRect">
              <a:avLst>
                <a:gd name="adj" fmla="val 15000"/>
              </a:avLst>
            </a:prstGeom>
            <a:gradFill flip="none" rotWithShape="1">
              <a:gsLst>
                <a:gs pos="0">
                  <a:srgbClr val="000001"/>
                </a:gs>
                <a:gs pos="100000">
                  <a:srgbClr val="393939"/>
                </a:gs>
              </a:gsLst>
              <a:lin ang="5400000" scaled="0"/>
            </a:gradFill>
            <a:ln w="12700" cap="flat">
              <a:noFill/>
              <a:miter lim="400000"/>
            </a:ln>
            <a:effectLst>
              <a:outerShdw sx="100000" sy="100000" kx="0" ky="0" algn="b" rotWithShape="0" blurRad="444500" dist="309220" dir="5400000">
                <a:srgbClr val="000000">
                  <a:alpha val="50000"/>
                </a:srgbClr>
              </a:outerShdw>
            </a:effectLst>
          </p:spPr>
          <p:txBody>
            <a:bodyPr wrap="square" lIns="50800" tIns="50800" rIns="50800" bIns="50800" numCol="1" anchor="ctr">
              <a:noAutofit/>
            </a:bodyPr>
            <a:lstStyle/>
            <a:p>
              <a:pPr algn="ctr" defTabSz="457200">
                <a:spcBef>
                  <a:spcPts val="0"/>
                </a:spcBef>
                <a:defRPr sz="3200">
                  <a:solidFill>
                    <a:srgbClr val="000000"/>
                  </a:solidFill>
                  <a:latin typeface="Graphik Medium"/>
                  <a:ea typeface="Graphik Medium"/>
                  <a:cs typeface="Graphik Medium"/>
                  <a:sym typeface="Graphik Medium"/>
                </a:defRPr>
              </a:pPr>
            </a:p>
          </p:txBody>
        </p:sp>
        <p:sp>
          <p:nvSpPr>
            <p:cNvPr id="450" name="received_fail_link()"/>
            <p:cNvSpPr txBox="1"/>
            <p:nvPr/>
          </p:nvSpPr>
          <p:spPr>
            <a:xfrm>
              <a:off x="571410" y="306526"/>
              <a:ext cx="3078386" cy="561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b">
              <a:normAutofit fontScale="100000" lnSpcReduction="0"/>
            </a:bodyPr>
            <a:lstStyle>
              <a:lvl1pPr algn="ctr" defTabSz="610870">
                <a:lnSpc>
                  <a:spcPct val="90000"/>
                </a:lnSpc>
                <a:spcBef>
                  <a:spcPts val="0"/>
                </a:spcBef>
                <a:defRPr spc="-82" sz="2738">
                  <a:latin typeface="+mn-lt"/>
                  <a:ea typeface="+mn-ea"/>
                  <a:cs typeface="+mn-cs"/>
                  <a:sym typeface="Graphik Semibold"/>
                </a:defRPr>
              </a:lvl1pPr>
            </a:lstStyle>
            <a:p>
              <a:pPr/>
              <a:r>
                <a:t>received_fail_link()</a:t>
              </a:r>
            </a:p>
          </p:txBody>
        </p:sp>
        <p:pic>
          <p:nvPicPr>
            <p:cNvPr id="451" name="Designer-20-removebg-preview.png" descr="Designer-20-removebg-preview.png"/>
            <p:cNvPicPr>
              <a:picLocks noChangeAspect="1"/>
            </p:cNvPicPr>
            <p:nvPr/>
          </p:nvPicPr>
          <p:blipFill>
            <a:blip r:embed="rId10">
              <a:extLst/>
            </a:blip>
            <a:stretch>
              <a:fillRect/>
            </a:stretch>
          </p:blipFill>
          <p:spPr>
            <a:xfrm>
              <a:off x="259607" y="555077"/>
              <a:ext cx="3701990" cy="3701991"/>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Distance-Vector Routing"/>
          <p:cNvSpPr txBox="1"/>
          <p:nvPr>
            <p:ph type="title"/>
          </p:nvPr>
        </p:nvSpPr>
        <p:spPr>
          <a:xfrm>
            <a:off x="13474700" y="927100"/>
            <a:ext cx="9652000" cy="1549400"/>
          </a:xfrm>
          <a:prstGeom prst="rect">
            <a:avLst/>
          </a:prstGeom>
        </p:spPr>
        <p:txBody>
          <a:bodyPr/>
          <a:lstStyle>
            <a:lvl1pPr defTabSz="660400">
              <a:defRPr spc="-201" sz="6720">
                <a:gradFill flip="none" rotWithShape="1">
                  <a:gsLst>
                    <a:gs pos="0">
                      <a:srgbClr val="FDF2BE"/>
                    </a:gs>
                    <a:gs pos="100000">
                      <a:srgbClr val="E7B688"/>
                    </a:gs>
                  </a:gsLst>
                  <a:lin ang="5400000" scaled="0"/>
                </a:gradFill>
              </a:defRPr>
            </a:lvl1pPr>
          </a:lstStyle>
          <a:p>
            <a:pPr/>
            <a:r>
              <a:t>Distance-Vector Routing</a:t>
            </a:r>
          </a:p>
        </p:txBody>
      </p:sp>
      <p:sp>
        <p:nvSpPr>
          <p:cNvPr id="179" name="In these protocols, each router does not possess information about the full network topology.…"/>
          <p:cNvSpPr txBox="1"/>
          <p:nvPr>
            <p:ph type="body" sz="half" idx="1"/>
          </p:nvPr>
        </p:nvSpPr>
        <p:spPr>
          <a:xfrm>
            <a:off x="13474700" y="3916213"/>
            <a:ext cx="9652000" cy="8872687"/>
          </a:xfrm>
          <a:prstGeom prst="rect">
            <a:avLst/>
          </a:prstGeom>
        </p:spPr>
        <p:txBody>
          <a:bodyPr/>
          <a:lstStyle/>
          <a:p>
            <a:pPr marL="547624" indent="-547624" defTabSz="2389632">
              <a:spcBef>
                <a:spcPts val="2300"/>
              </a:spcBef>
              <a:defRPr sz="4704"/>
            </a:pPr>
            <a:r>
              <a:t>In these protocols, each router does not possess information about the full network topology. </a:t>
            </a:r>
          </a:p>
          <a:p>
            <a:pPr marL="547624" indent="-547624" defTabSz="2389632">
              <a:spcBef>
                <a:spcPts val="2300"/>
              </a:spcBef>
              <a:defRPr sz="4704"/>
            </a:pPr>
            <a:r>
              <a:t>It advertises its distance value (DV) calculated to other routers and receives similar advertisements from other routers unless changes are done in the local network or by neighbours (routers).</a:t>
            </a:r>
          </a:p>
        </p:txBody>
      </p:sp>
      <p:sp>
        <p:nvSpPr>
          <p:cNvPr id="180" name="Ft Bellman-Ford algorithm"/>
          <p:cNvSpPr txBox="1"/>
          <p:nvPr>
            <p:ph type="body" idx="22"/>
          </p:nvPr>
        </p:nvSpPr>
        <p:spPr>
          <a:xfrm>
            <a:off x="13474700" y="2222500"/>
            <a:ext cx="9652000" cy="1016000"/>
          </a:xfrm>
          <a:prstGeom prst="rect">
            <a:avLst/>
          </a:prstGeom>
          <a:extLst>
            <a:ext uri="{C572A759-6A51-4108-AA02-DFA0A04FC94B}">
              <ma14:wrappingTextBoxFlag xmlns:ma14="http://schemas.microsoft.com/office/mac/drawingml/2011/main" val="1"/>
            </a:ext>
          </a:extLst>
        </p:spPr>
        <p:txBody>
          <a:bodyPr/>
          <a:lstStyle>
            <a:lvl1pPr>
              <a:defRPr sz="5000"/>
            </a:lvl1pPr>
          </a:lstStyle>
          <a:p>
            <a:pPr/>
            <a:r>
              <a:t>Ft Bellman-Ford algorithm</a:t>
            </a:r>
          </a:p>
        </p:txBody>
      </p:sp>
      <p:pic>
        <p:nvPicPr>
          <p:cNvPr id="181" name="Designer-11.jpeg" descr="Designer-11.jpeg"/>
          <p:cNvPicPr>
            <a:picLocks noChangeAspect="1"/>
          </p:cNvPicPr>
          <p:nvPr/>
        </p:nvPicPr>
        <p:blipFill>
          <a:blip r:embed="rId2">
            <a:extLst/>
          </a:blip>
          <a:stretch>
            <a:fillRect/>
          </a:stretch>
        </p:blipFill>
        <p:spPr>
          <a:xfrm>
            <a:off x="-763621" y="-1"/>
            <a:ext cx="13716001" cy="1371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Information Kept by Distance Vector Router"/>
          <p:cNvSpPr txBox="1"/>
          <p:nvPr>
            <p:ph type="title"/>
          </p:nvPr>
        </p:nvSpPr>
        <p:spPr>
          <a:xfrm>
            <a:off x="1268379" y="549453"/>
            <a:ext cx="9652001" cy="1549401"/>
          </a:xfrm>
          <a:prstGeom prst="rect">
            <a:avLst/>
          </a:prstGeom>
        </p:spPr>
        <p:txBody>
          <a:bodyPr/>
          <a:lstStyle>
            <a:lvl1pPr defTabSz="462280">
              <a:defRPr spc="-141" sz="4704"/>
            </a:lvl1pPr>
          </a:lstStyle>
          <a:p>
            <a:pPr/>
            <a:r>
              <a:t>Information Kept by Distance Vector Router</a:t>
            </a:r>
          </a:p>
        </p:txBody>
      </p:sp>
      <p:sp>
        <p:nvSpPr>
          <p:cNvPr id="184" name="Each Router has an ID…"/>
          <p:cNvSpPr txBox="1"/>
          <p:nvPr>
            <p:ph type="body" sz="quarter" idx="1"/>
          </p:nvPr>
        </p:nvSpPr>
        <p:spPr>
          <a:xfrm>
            <a:off x="1217500" y="2167226"/>
            <a:ext cx="10026487" cy="3717775"/>
          </a:xfrm>
          <a:prstGeom prst="rect">
            <a:avLst/>
          </a:prstGeom>
        </p:spPr>
        <p:txBody>
          <a:bodyPr/>
          <a:lstStyle/>
          <a:p>
            <a:pPr marL="497331" indent="-497331" defTabSz="2170176">
              <a:spcBef>
                <a:spcPts val="2100"/>
              </a:spcBef>
              <a:defRPr sz="4272"/>
            </a:pPr>
            <a:r>
              <a:t>Each Router has an ID</a:t>
            </a:r>
          </a:p>
          <a:p>
            <a:pPr marL="497331" indent="-497331" defTabSz="2170176">
              <a:spcBef>
                <a:spcPts val="2100"/>
              </a:spcBef>
              <a:defRPr sz="4272"/>
            </a:pPr>
            <a:r>
              <a:t>Associated with each link connected to a router, there is a link cost.</a:t>
            </a:r>
          </a:p>
          <a:p>
            <a:pPr marL="497331" indent="-497331" defTabSz="2170176">
              <a:spcBef>
                <a:spcPts val="2100"/>
              </a:spcBef>
              <a:defRPr sz="4272"/>
            </a:pPr>
            <a:r>
              <a:t>Intermediate hops</a:t>
            </a:r>
          </a:p>
        </p:txBody>
      </p:sp>
      <p:sp>
        <p:nvSpPr>
          <p:cNvPr id="185" name="Distance Vector Table Initialization"/>
          <p:cNvSpPr txBox="1"/>
          <p:nvPr/>
        </p:nvSpPr>
        <p:spPr>
          <a:xfrm>
            <a:off x="13604653" y="120015"/>
            <a:ext cx="9192132" cy="12833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445770">
              <a:lnSpc>
                <a:spcPct val="80000"/>
              </a:lnSpc>
              <a:spcBef>
                <a:spcPts val="0"/>
              </a:spcBef>
              <a:defRPr spc="-136" sz="4536">
                <a:gradFill flip="none" rotWithShape="1">
                  <a:gsLst>
                    <a:gs pos="0">
                      <a:srgbClr val="FFFFFF"/>
                    </a:gs>
                    <a:gs pos="100000">
                      <a:srgbClr val="929292"/>
                    </a:gs>
                  </a:gsLst>
                  <a:lin ang="5400000" scaled="0"/>
                </a:gradFill>
                <a:latin typeface="+mn-lt"/>
                <a:ea typeface="+mn-ea"/>
                <a:cs typeface="+mn-cs"/>
                <a:sym typeface="Graphik Semibold"/>
              </a:defRPr>
            </a:lvl1pPr>
          </a:lstStyle>
          <a:p>
            <a:pPr/>
            <a:r>
              <a:t>Distance Vector Table Initialization</a:t>
            </a:r>
          </a:p>
        </p:txBody>
      </p:sp>
      <p:sp>
        <p:nvSpPr>
          <p:cNvPr id="186" name="Distance to itself = 0…"/>
          <p:cNvSpPr txBox="1"/>
          <p:nvPr/>
        </p:nvSpPr>
        <p:spPr>
          <a:xfrm>
            <a:off x="12715766" y="1770644"/>
            <a:ext cx="10358663" cy="19249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30859" indent="-530859" defTabSz="2316479">
              <a:spcBef>
                <a:spcPts val="2200"/>
              </a:spcBef>
              <a:buClr>
                <a:srgbClr val="FFFFFF"/>
              </a:buClr>
              <a:buSzPct val="100000"/>
              <a:buChar char="•"/>
              <a:defRPr sz="4560"/>
            </a:pPr>
            <a:r>
              <a:t>Distance to itself = 0</a:t>
            </a:r>
          </a:p>
          <a:p>
            <a:pPr marL="530859" indent="-530859" defTabSz="2316479">
              <a:spcBef>
                <a:spcPts val="2200"/>
              </a:spcBef>
              <a:buClr>
                <a:srgbClr val="FFFFFF"/>
              </a:buClr>
              <a:buSzPct val="100000"/>
              <a:buChar char="•"/>
              <a:defRPr sz="4560"/>
            </a:pPr>
            <a:r>
              <a:t>Distance to all other Router = ∞</a:t>
            </a:r>
          </a:p>
        </p:txBody>
      </p:sp>
      <p:sp>
        <p:nvSpPr>
          <p:cNvPr id="187" name="Line"/>
          <p:cNvSpPr/>
          <p:nvPr/>
        </p:nvSpPr>
        <p:spPr>
          <a:xfrm>
            <a:off x="11834597" y="4284148"/>
            <a:ext cx="12732245" cy="1"/>
          </a:xfrm>
          <a:prstGeom prst="line">
            <a:avLst/>
          </a:prstGeom>
          <a:ln w="25400">
            <a:solidFill>
              <a:srgbClr val="FFFFFF"/>
            </a:solidFill>
            <a:miter lim="400000"/>
          </a:ln>
        </p:spPr>
        <p:txBody>
          <a:bodyPr lIns="50800" tIns="50800" rIns="50800" bIns="50800" anchor="ctr"/>
          <a:lstStyle/>
          <a:p>
            <a:pPr/>
          </a:p>
        </p:txBody>
      </p:sp>
      <p:sp>
        <p:nvSpPr>
          <p:cNvPr id="188" name="Distance Vector Algorithm"/>
          <p:cNvSpPr txBox="1"/>
          <p:nvPr/>
        </p:nvSpPr>
        <p:spPr>
          <a:xfrm>
            <a:off x="13825839" y="4374324"/>
            <a:ext cx="8749760" cy="9249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478790">
              <a:lnSpc>
                <a:spcPct val="80000"/>
              </a:lnSpc>
              <a:spcBef>
                <a:spcPts val="0"/>
              </a:spcBef>
              <a:defRPr spc="-146" sz="4871">
                <a:gradFill flip="none" rotWithShape="1">
                  <a:gsLst>
                    <a:gs pos="0">
                      <a:srgbClr val="FFFFFF"/>
                    </a:gs>
                    <a:gs pos="100000">
                      <a:srgbClr val="929292"/>
                    </a:gs>
                  </a:gsLst>
                  <a:lin ang="5400000" scaled="0"/>
                </a:gradFill>
                <a:latin typeface="+mn-lt"/>
                <a:ea typeface="+mn-ea"/>
                <a:cs typeface="+mn-cs"/>
                <a:sym typeface="Graphik Semibold"/>
              </a:defRPr>
            </a:lvl1pPr>
          </a:lstStyle>
          <a:p>
            <a:pPr/>
            <a:r>
              <a:t>Distance Vector Algorithm</a:t>
            </a:r>
          </a:p>
        </p:txBody>
      </p:sp>
      <p:sp>
        <p:nvSpPr>
          <p:cNvPr id="189" name="Line"/>
          <p:cNvSpPr/>
          <p:nvPr/>
        </p:nvSpPr>
        <p:spPr>
          <a:xfrm flipV="1">
            <a:off x="11814179" y="-12270"/>
            <a:ext cx="1" cy="13740540"/>
          </a:xfrm>
          <a:prstGeom prst="line">
            <a:avLst/>
          </a:prstGeom>
          <a:ln w="25400">
            <a:solidFill>
              <a:srgbClr val="FFFFFF"/>
            </a:solidFill>
            <a:miter lim="400000"/>
          </a:ln>
        </p:spPr>
        <p:txBody>
          <a:bodyPr lIns="50800" tIns="50800" rIns="50800" bIns="50800" anchor="ctr"/>
          <a:lstStyle/>
          <a:p>
            <a:pPr/>
          </a:p>
        </p:txBody>
      </p:sp>
      <p:sp>
        <p:nvSpPr>
          <p:cNvPr id="190" name="A router transmits its distance vector to each of its neighbors in a routing packet.…"/>
          <p:cNvSpPr txBox="1"/>
          <p:nvPr/>
        </p:nvSpPr>
        <p:spPr>
          <a:xfrm>
            <a:off x="12707980" y="5444982"/>
            <a:ext cx="10985479" cy="84581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97331" indent="-497331" defTabSz="2170176">
              <a:spcBef>
                <a:spcPts val="2100"/>
              </a:spcBef>
              <a:buClr>
                <a:srgbClr val="FFFFFF"/>
              </a:buClr>
              <a:buSzPct val="100000"/>
              <a:buChar char="•"/>
              <a:defRPr sz="4272"/>
            </a:pPr>
            <a:r>
              <a:t>A router transmits its distance vector to each of its neighbors in a routing packet.</a:t>
            </a:r>
          </a:p>
          <a:p>
            <a:pPr marL="497331" indent="-497331" defTabSz="2170176">
              <a:spcBef>
                <a:spcPts val="2100"/>
              </a:spcBef>
              <a:buClr>
                <a:srgbClr val="FFFFFF"/>
              </a:buClr>
              <a:buSzPct val="100000"/>
              <a:buChar char="•"/>
              <a:defRPr sz="4272"/>
            </a:pPr>
            <a:r>
              <a:t>Each router receives and saves the most recently received distance vector from each of its neighbors.</a:t>
            </a:r>
          </a:p>
          <a:p>
            <a:pPr marL="497331" indent="-497331" defTabSz="2170176">
              <a:spcBef>
                <a:spcPts val="2100"/>
              </a:spcBef>
              <a:buClr>
                <a:srgbClr val="FFFFFF"/>
              </a:buClr>
              <a:buSzPct val="100000"/>
              <a:buChar char="•"/>
              <a:defRPr sz="4272"/>
            </a:pPr>
            <a:r>
              <a:t>A router recalculates its distance vector when: It receives a distance vector from a neighbor containing different information than before or It discovers that a link to a neighbor has gone down.</a:t>
            </a:r>
          </a:p>
        </p:txBody>
      </p:sp>
      <p:sp>
        <p:nvSpPr>
          <p:cNvPr id="191" name="Line"/>
          <p:cNvSpPr/>
          <p:nvPr/>
        </p:nvSpPr>
        <p:spPr>
          <a:xfrm>
            <a:off x="-43002" y="6203863"/>
            <a:ext cx="11864417" cy="1"/>
          </a:xfrm>
          <a:prstGeom prst="line">
            <a:avLst/>
          </a:prstGeom>
          <a:ln w="25400">
            <a:solidFill>
              <a:srgbClr val="FFFFFF"/>
            </a:solidFill>
            <a:miter lim="400000"/>
          </a:ln>
        </p:spPr>
        <p:txBody>
          <a:bodyPr lIns="50800" tIns="50800" rIns="50800" bIns="50800" anchor="ctr"/>
          <a:lstStyle/>
          <a:p>
            <a:pPr/>
          </a:p>
        </p:txBody>
      </p:sp>
      <p:sp>
        <p:nvSpPr>
          <p:cNvPr id="192" name="Information Kept by Distance Vector Router"/>
          <p:cNvSpPr txBox="1"/>
          <p:nvPr/>
        </p:nvSpPr>
        <p:spPr>
          <a:xfrm>
            <a:off x="1063206" y="6451381"/>
            <a:ext cx="9652001"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ctr" defTabSz="462280">
              <a:lnSpc>
                <a:spcPct val="80000"/>
              </a:lnSpc>
              <a:spcBef>
                <a:spcPts val="0"/>
              </a:spcBef>
              <a:defRPr spc="-141" sz="4704">
                <a:gradFill flip="none" rotWithShape="1">
                  <a:gsLst>
                    <a:gs pos="0">
                      <a:srgbClr val="FFFFFF"/>
                    </a:gs>
                    <a:gs pos="100000">
                      <a:srgbClr val="929292"/>
                    </a:gs>
                  </a:gsLst>
                  <a:lin ang="5400000" scaled="0"/>
                </a:gradFill>
                <a:latin typeface="+mn-lt"/>
                <a:ea typeface="+mn-ea"/>
                <a:cs typeface="+mn-cs"/>
                <a:sym typeface="Graphik Semibold"/>
              </a:defRPr>
            </a:lvl1pPr>
          </a:lstStyle>
          <a:p>
            <a:pPr/>
            <a:r>
              <a:t>Information Kept by Distance Vector Router</a:t>
            </a:r>
          </a:p>
        </p:txBody>
      </p:sp>
      <p:sp>
        <p:nvSpPr>
          <p:cNvPr id="193" name="When a node x receives new DV estimate from any neighbor v, it saves v’s distance vector and it updates its own DV using B-F equation:"/>
          <p:cNvSpPr txBox="1"/>
          <p:nvPr/>
        </p:nvSpPr>
        <p:spPr>
          <a:xfrm>
            <a:off x="1131554" y="8235599"/>
            <a:ext cx="10128851" cy="25800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24687" indent="-424687" defTabSz="1853183">
              <a:spcBef>
                <a:spcPts val="1800"/>
              </a:spcBef>
              <a:buClr>
                <a:srgbClr val="FFFFFF"/>
              </a:buClr>
              <a:buSzPct val="100000"/>
              <a:buChar char="•"/>
              <a:defRPr sz="3648"/>
            </a:lvl1pPr>
          </a:lstStyle>
          <a:p>
            <a:pPr/>
            <a:r>
              <a:t>When a node x receives new DV estimate from any neighbor v, it saves v’s distance vector and it updates its own DV using B-F equation:</a:t>
            </a:r>
          </a:p>
        </p:txBody>
      </p:sp>
      <p:sp>
        <p:nvSpPr>
          <p:cNvPr id="194" name="Dx(y) = min { C(x,v) + Dv(y), Dx(y) }"/>
          <p:cNvSpPr txBox="1"/>
          <p:nvPr/>
        </p:nvSpPr>
        <p:spPr>
          <a:xfrm>
            <a:off x="1190365" y="11680031"/>
            <a:ext cx="9712453" cy="9083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Dx(y) = min { C(x,v) + Dv(y), Dx(y) }</a:t>
            </a:r>
          </a:p>
        </p:txBody>
      </p:sp>
      <p:sp>
        <p:nvSpPr>
          <p:cNvPr id="195" name="Rounded Rectangle"/>
          <p:cNvSpPr/>
          <p:nvPr/>
        </p:nvSpPr>
        <p:spPr>
          <a:xfrm>
            <a:off x="820884" y="11499183"/>
            <a:ext cx="10451415" cy="1270001"/>
          </a:xfrm>
          <a:prstGeom prst="roundRect">
            <a:avLst>
              <a:gd name="adj" fmla="val 15000"/>
            </a:avLst>
          </a:prstGeom>
          <a:ln w="38100">
            <a:solidFill>
              <a:srgbClr val="FFFFFF"/>
            </a:solidFill>
            <a:miter lim="400000"/>
          </a:ln>
        </p:spPr>
        <p:txBody>
          <a:bodyPr lIns="50800" tIns="50800" rIns="50800" bIns="50800" anchor="ctr"/>
          <a:lstStyle/>
          <a:p>
            <a:pPr algn="ctr" defTabSz="457200">
              <a:spcBef>
                <a:spcPts val="0"/>
              </a:spcBef>
              <a:defRPr sz="3200">
                <a:solidFill>
                  <a:srgbClr val="000000"/>
                </a:solidFill>
                <a:latin typeface="Graphik Medium"/>
                <a:ea typeface="Graphik Medium"/>
                <a:cs typeface="Graphik Medium"/>
                <a:sym typeface="Graphik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he oldest routing protocol, and the oldest distance-vector protocol, is version 1 of the Routing Information Protocol (RIPv1). RIPv1 was formally standardized in 1988. It establishes the shortest path across a network purely on the basis of the hops, th"/>
          <p:cNvSpPr txBox="1"/>
          <p:nvPr>
            <p:ph type="title"/>
          </p:nvPr>
        </p:nvSpPr>
        <p:spPr>
          <a:xfrm>
            <a:off x="1600309" y="3658238"/>
            <a:ext cx="21930139" cy="4314955"/>
          </a:xfrm>
          <a:prstGeom prst="rect">
            <a:avLst/>
          </a:prstGeom>
        </p:spPr>
        <p:txBody>
          <a:bodyPr/>
          <a:lstStyle/>
          <a:p>
            <a:pPr defTabSz="330200">
              <a:defRPr spc="-139" sz="4640">
                <a:gradFill flip="none" rotWithShape="1">
                  <a:gsLst>
                    <a:gs pos="0">
                      <a:schemeClr val="accent2">
                        <a:hueOff val="-206910"/>
                        <a:satOff val="-12829"/>
                        <a:lumOff val="16238"/>
                      </a:schemeClr>
                    </a:gs>
                    <a:gs pos="100000">
                      <a:srgbClr val="FFFFFF"/>
                    </a:gs>
                  </a:gsLst>
                  <a:lin ang="3965999" scaled="0"/>
                </a:gradFill>
              </a:defRPr>
            </a:pPr>
            <a:r>
              <a:t>The oldest routing protocol, and the oldest distance-vector protocol, is version 1 of the </a:t>
            </a:r>
            <a:r>
              <a:rPr u="sng"/>
              <a:t>Routing Information Protocol (RIPv1)</a:t>
            </a:r>
            <a:r>
              <a:t>. RIPv1 was formally standardized in 1988. It establishes the shortest path across a network purely on the basis of the hops, that is numbers of routers that need to be passed to reach the destination network. RIP is an interior gateway protocol, so it can be used in local area networks (LANs) on interior or border routers.</a:t>
            </a:r>
          </a:p>
        </p:txBody>
      </p:sp>
      <p:sp>
        <p:nvSpPr>
          <p:cNvPr id="198" name="FACTS"/>
          <p:cNvSpPr txBox="1"/>
          <p:nvPr/>
        </p:nvSpPr>
        <p:spPr>
          <a:xfrm>
            <a:off x="9919157" y="1105375"/>
            <a:ext cx="4545686" cy="2055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90000"/>
              </a:lnSpc>
              <a:spcBef>
                <a:spcPts val="0"/>
              </a:spcBef>
              <a:defRPr spc="-348" sz="11600">
                <a:latin typeface="+mn-lt"/>
                <a:ea typeface="+mn-ea"/>
                <a:cs typeface="+mn-cs"/>
                <a:sym typeface="Graphik Semibold"/>
              </a:defRPr>
            </a:lvl1pPr>
          </a:lstStyle>
          <a:p>
            <a:pPr/>
            <a:r>
              <a:t>FACTS</a:t>
            </a:r>
          </a:p>
        </p:txBody>
      </p:sp>
      <p:sp>
        <p:nvSpPr>
          <p:cNvPr id="199" name="https://en.wikipedia.org/wiki/Distance-vector_routing_protocol"/>
          <p:cNvSpPr txBox="1"/>
          <p:nvPr/>
        </p:nvSpPr>
        <p:spPr>
          <a:xfrm>
            <a:off x="6768903" y="12920161"/>
            <a:ext cx="10846194" cy="58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u="sng">
                <a:solidFill>
                  <a:srgbClr val="929292"/>
                </a:solidFill>
              </a:defRPr>
            </a:lvl1pPr>
          </a:lstStyle>
          <a:p>
            <a:pPr>
              <a:defRPr u="none"/>
            </a:pPr>
            <a:r>
              <a:rPr u="sng"/>
              <a:t>https://en.wikipedia.org/wiki/Distance-vector_routing_protocol</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What is Link-State?"/>
          <p:cNvSpPr txBox="1"/>
          <p:nvPr>
            <p:ph type="title"/>
          </p:nvPr>
        </p:nvSpPr>
        <p:spPr>
          <a:prstGeom prst="rect">
            <a:avLst/>
          </a:prstGeom>
        </p:spPr>
        <p:txBody>
          <a:bodyPr/>
          <a:lstStyle>
            <a:lvl1pPr>
              <a:defRPr>
                <a:gradFill flip="none" rotWithShape="1">
                  <a:gsLst>
                    <a:gs pos="0">
                      <a:schemeClr val="accent4"/>
                    </a:gs>
                    <a:gs pos="100000">
                      <a:srgbClr val="FFFFFF"/>
                    </a:gs>
                  </a:gsLst>
                  <a:lin ang="5119489" scaled="0"/>
                </a:gradFill>
              </a:defRPr>
            </a:lvl1pPr>
          </a:lstStyle>
          <a:p>
            <a:pPr/>
            <a:r>
              <a:t>What is Link-State?</a:t>
            </a:r>
          </a:p>
        </p:txBody>
      </p:sp>
    </p:spTree>
  </p:cSld>
  <p:clrMapOvr>
    <a:masterClrMapping/>
  </p:clrMapOvr>
  <mc:AlternateContent xmlns:mc="http://schemas.openxmlformats.org/markup-compatibility/2006">
    <mc:Choice xmlns:p14="http://schemas.microsoft.com/office/powerpoint/2010/main" Requires="p14">
      <p:transition spd="slow" advClick="1" p14:dur="15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000"/>
            </a:gs>
            <a:gs pos="100000">
              <a:srgbClr val="3B3B3B"/>
            </a:gs>
          </a:gsLst>
          <a:lin ang="0" scaled="0"/>
        </a:gradFill>
      </p:bgPr>
    </p:bg>
    <p:spTree>
      <p:nvGrpSpPr>
        <p:cNvPr id="1" name=""/>
        <p:cNvGrpSpPr/>
        <p:nvPr/>
      </p:nvGrpSpPr>
      <p:grpSpPr>
        <a:xfrm>
          <a:off x="0" y="0"/>
          <a:ext cx="0" cy="0"/>
          <a:chOff x="0" y="0"/>
          <a:chExt cx="0" cy="0"/>
        </a:xfrm>
      </p:grpSpPr>
      <p:sp>
        <p:nvSpPr>
          <p:cNvPr id="203" name="Link-State Routing"/>
          <p:cNvSpPr txBox="1"/>
          <p:nvPr>
            <p:ph type="title"/>
          </p:nvPr>
        </p:nvSpPr>
        <p:spPr>
          <a:prstGeom prst="rect">
            <a:avLst/>
          </a:prstGeom>
        </p:spPr>
        <p:txBody>
          <a:bodyPr/>
          <a:lstStyle>
            <a:lvl1pPr>
              <a:defRPr>
                <a:gradFill flip="none" rotWithShape="1">
                  <a:gsLst>
                    <a:gs pos="0">
                      <a:srgbClr val="A3DAE4"/>
                    </a:gs>
                    <a:gs pos="100000">
                      <a:srgbClr val="2B3542"/>
                    </a:gs>
                  </a:gsLst>
                  <a:lin ang="5400000" scaled="0"/>
                </a:gradFill>
              </a:defRPr>
            </a:lvl1pPr>
          </a:lstStyle>
          <a:p>
            <a:pPr/>
            <a:r>
              <a:t>Link-State Routing</a:t>
            </a:r>
          </a:p>
        </p:txBody>
      </p:sp>
      <p:sp>
        <p:nvSpPr>
          <p:cNvPr id="204" name="The basic concept of link-state routing is that every node constructs a map of the connectivity to the network, in the form of a graph, showing which nodes are connected to which other nodes.…"/>
          <p:cNvSpPr txBox="1"/>
          <p:nvPr>
            <p:ph type="body" sz="half" idx="1"/>
          </p:nvPr>
        </p:nvSpPr>
        <p:spPr>
          <a:prstGeom prst="rect">
            <a:avLst/>
          </a:prstGeom>
        </p:spPr>
        <p:txBody>
          <a:bodyPr/>
          <a:lstStyle/>
          <a:p>
            <a:pPr marL="469391" indent="-469391" defTabSz="2048255">
              <a:spcBef>
                <a:spcPts val="2000"/>
              </a:spcBef>
              <a:defRPr sz="4032"/>
            </a:pPr>
            <a:r>
              <a:t>The basic concept of link-state routing is that every node constructs a map of the connectivity to the network, in the form of a graph, showing which nodes are connected to which other nodes. </a:t>
            </a:r>
          </a:p>
          <a:p>
            <a:pPr marL="469391" indent="-469391" defTabSz="2048255">
              <a:spcBef>
                <a:spcPts val="2000"/>
              </a:spcBef>
              <a:defRPr sz="4032"/>
            </a:pPr>
            <a:r>
              <a:t>Each node then independently calculates the next best logical path from it to every possible destination in the network. Each collection of best paths will then form each node's routing table.</a:t>
            </a:r>
          </a:p>
        </p:txBody>
      </p:sp>
      <p:sp>
        <p:nvSpPr>
          <p:cNvPr id="205" name="Ft Dijkstra's algorithm"/>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Ft Dijkstra's algorithm</a:t>
            </a:r>
          </a:p>
        </p:txBody>
      </p:sp>
      <p:sp>
        <p:nvSpPr>
          <p:cNvPr id="206" name="Global View"/>
          <p:cNvSpPr txBox="1"/>
          <p:nvPr/>
        </p:nvSpPr>
        <p:spPr>
          <a:xfrm>
            <a:off x="4277865" y="2961512"/>
            <a:ext cx="2890699" cy="7317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atin typeface="+mn-lt"/>
                <a:ea typeface="+mn-ea"/>
                <a:cs typeface="+mn-cs"/>
                <a:sym typeface="Graphik Semibold"/>
              </a:defRPr>
            </a:lvl1pPr>
          </a:lstStyle>
          <a:p>
            <a:pPr/>
            <a:r>
              <a:t>Global View</a:t>
            </a:r>
          </a:p>
        </p:txBody>
      </p:sp>
      <p:pic>
        <p:nvPicPr>
          <p:cNvPr id="207" name="Designer-12.jpeg" descr="Designer-12.jpeg"/>
          <p:cNvPicPr>
            <a:picLocks noChangeAspect="1"/>
          </p:cNvPicPr>
          <p:nvPr/>
        </p:nvPicPr>
        <p:blipFill>
          <a:blip r:embed="rId2">
            <a:extLst/>
          </a:blip>
          <a:stretch>
            <a:fillRect/>
          </a:stretch>
        </p:blipFill>
        <p:spPr>
          <a:xfrm>
            <a:off x="11424666" y="-11896"/>
            <a:ext cx="13739792" cy="137397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flip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keys to understand…"/>
          <p:cNvSpPr txBox="1"/>
          <p:nvPr>
            <p:ph type="title"/>
          </p:nvPr>
        </p:nvSpPr>
        <p:spPr>
          <a:xfrm>
            <a:off x="5659667" y="-13511"/>
            <a:ext cx="14218231" cy="3873501"/>
          </a:xfrm>
          <a:prstGeom prst="rect">
            <a:avLst/>
          </a:prstGeom>
        </p:spPr>
        <p:txBody>
          <a:bodyPr/>
          <a:lstStyle/>
          <a:p>
            <a:pPr defTabSz="767715">
              <a:defRPr spc="-323" sz="10788">
                <a:gradFill flip="none" rotWithShape="1">
                  <a:gsLst>
                    <a:gs pos="0">
                      <a:schemeClr val="accent6">
                        <a:hueOff val="-108860"/>
                        <a:satOff val="4467"/>
                        <a:lumOff val="-12874"/>
                      </a:schemeClr>
                    </a:gs>
                    <a:gs pos="100000">
                      <a:schemeClr val="accent6">
                        <a:satOff val="15236"/>
                        <a:lumOff val="17673"/>
                      </a:schemeClr>
                    </a:gs>
                  </a:gsLst>
                  <a:lin ang="446605" scaled="0"/>
                </a:gradFill>
              </a:defRPr>
            </a:pPr>
            <a:r>
              <a:t> keys to understand </a:t>
            </a:r>
          </a:p>
          <a:p>
            <a:pPr defTabSz="767715">
              <a:defRPr spc="-323" sz="10788">
                <a:gradFill flip="none" rotWithShape="1">
                  <a:gsLst>
                    <a:gs pos="0">
                      <a:schemeClr val="accent6">
                        <a:hueOff val="-108860"/>
                        <a:satOff val="4467"/>
                        <a:lumOff val="-12874"/>
                      </a:schemeClr>
                    </a:gs>
                    <a:gs pos="100000">
                      <a:schemeClr val="accent6">
                        <a:satOff val="15236"/>
                        <a:lumOff val="17673"/>
                      </a:schemeClr>
                    </a:gs>
                  </a:gsLst>
                  <a:lin ang="446605" scaled="0"/>
                </a:gradFill>
              </a:defRPr>
            </a:pPr>
            <a:r>
              <a:t>     the link state routing </a:t>
            </a:r>
          </a:p>
        </p:txBody>
      </p:sp>
      <p:sp>
        <p:nvSpPr>
          <p:cNvPr id="210" name="3"/>
          <p:cNvSpPr txBox="1"/>
          <p:nvPr/>
        </p:nvSpPr>
        <p:spPr>
          <a:xfrm>
            <a:off x="4506102" y="-692961"/>
            <a:ext cx="2278531"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lnSpc>
                <a:spcPct val="90000"/>
              </a:lnSpc>
              <a:spcBef>
                <a:spcPts val="0"/>
              </a:spcBef>
              <a:defRPr spc="-900" sz="30000">
                <a:solidFill>
                  <a:schemeClr val="accent6">
                    <a:satOff val="15236"/>
                    <a:lumOff val="17673"/>
                  </a:schemeClr>
                </a:solidFill>
                <a:latin typeface="+mn-lt"/>
                <a:ea typeface="+mn-ea"/>
                <a:cs typeface="+mn-cs"/>
                <a:sym typeface="Graphik Semibold"/>
              </a:defRPr>
            </a:lvl1pPr>
          </a:lstStyle>
          <a:p>
            <a:pPr/>
            <a:r>
              <a:t>3</a:t>
            </a:r>
          </a:p>
        </p:txBody>
      </p:sp>
      <p:sp>
        <p:nvSpPr>
          <p:cNvPr id="211" name="Knowledge about the neighborhood: Instead of sending its routing table, a router sends the information about its neighborhood only. A router broadcast its identities and cost of the directly attached links to other routers."/>
          <p:cNvSpPr txBox="1"/>
          <p:nvPr/>
        </p:nvSpPr>
        <p:spPr>
          <a:xfrm>
            <a:off x="1582144" y="4164659"/>
            <a:ext cx="21219712" cy="21158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spcBef>
                <a:spcPts val="0"/>
              </a:spcBef>
              <a:defRPr spc="-119" sz="4000">
                <a:latin typeface="Graphik Medium"/>
                <a:ea typeface="Graphik Medium"/>
                <a:cs typeface="Graphik Medium"/>
                <a:sym typeface="Graphik Medium"/>
              </a:defRPr>
            </a:lvl1pPr>
          </a:lstStyle>
          <a:p>
            <a:pPr/>
            <a:r>
              <a:t>Knowledge about the neighborhood: Instead of sending its routing table, a router sends the information about its neighborhood only. A router broadcast its identities and cost of the directly attached links to other routers.</a:t>
            </a:r>
          </a:p>
        </p:txBody>
      </p:sp>
      <p:sp>
        <p:nvSpPr>
          <p:cNvPr id="212" name="Flooding: Each router sends the information to every other router on the internetwork except its neighbors. This process is known as flooding. Every router that receives the packet sends the copies to all the neighbors. Finally each and every router rece"/>
          <p:cNvSpPr txBox="1"/>
          <p:nvPr/>
        </p:nvSpPr>
        <p:spPr>
          <a:xfrm>
            <a:off x="1582144" y="6882030"/>
            <a:ext cx="21219712" cy="2788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spcBef>
                <a:spcPts val="0"/>
              </a:spcBef>
              <a:defRPr spc="-119" sz="4000">
                <a:latin typeface="Graphik Medium"/>
                <a:ea typeface="Graphik Medium"/>
                <a:cs typeface="Graphik Medium"/>
                <a:sym typeface="Graphik Medium"/>
              </a:defRPr>
            </a:lvl1pPr>
          </a:lstStyle>
          <a:p>
            <a:pPr/>
            <a:r>
              <a:t>Flooding: Each router sends the information to every other router on the internetwork except its neighbors. This process is known as flooding. Every router that receives the packet sends the copies to all the neighbors. Finally each and every router receives a copy of the same information.</a:t>
            </a:r>
          </a:p>
        </p:txBody>
      </p:sp>
      <p:sp>
        <p:nvSpPr>
          <p:cNvPr id="213" name="Information Sharing: A router send the information to every other router only when the change occurs in the information."/>
          <p:cNvSpPr txBox="1"/>
          <p:nvPr/>
        </p:nvSpPr>
        <p:spPr>
          <a:xfrm>
            <a:off x="1398397" y="10272502"/>
            <a:ext cx="21219712" cy="1442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spcBef>
                <a:spcPts val="0"/>
              </a:spcBef>
              <a:defRPr spc="-119" sz="4000">
                <a:latin typeface="Graphik Medium"/>
                <a:ea typeface="Graphik Medium"/>
                <a:cs typeface="Graphik Medium"/>
                <a:sym typeface="Graphik Medium"/>
              </a:defRPr>
            </a:lvl1pPr>
          </a:lstStyle>
          <a:p>
            <a:pPr/>
            <a:r>
              <a:t>Information Sharing: A router send the information to every other router only when the change occurs in the information.</a:t>
            </a:r>
          </a:p>
        </p:txBody>
      </p:sp>
      <p:sp>
        <p:nvSpPr>
          <p:cNvPr id="214" name="https://www.geeksforgeeks.org/unicast-routing-link-state-routing/"/>
          <p:cNvSpPr txBox="1"/>
          <p:nvPr/>
        </p:nvSpPr>
        <p:spPr>
          <a:xfrm>
            <a:off x="6382931" y="12641670"/>
            <a:ext cx="11618138" cy="58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u="sng">
                <a:solidFill>
                  <a:srgbClr val="929292"/>
                </a:solidFill>
              </a:defRPr>
            </a:lvl1pPr>
          </a:lstStyle>
          <a:p>
            <a:pPr>
              <a:defRPr u="none"/>
            </a:pPr>
            <a:r>
              <a:rPr u="sng"/>
              <a:t>https://www.geeksforgeeks.org/unicast-routing-link-state-routing/</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Cisco Pre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Cisco Press</a:t>
            </a:r>
          </a:p>
        </p:txBody>
      </p:sp>
      <p:sp>
        <p:nvSpPr>
          <p:cNvPr id="217" name="“There are two link-state routing protocols, OSPF and IS-IS, in use. OSPF being the most popular implementation.”"/>
          <p:cNvSpPr txBox="1"/>
          <p:nvPr>
            <p:ph type="body" sz="half" idx="1"/>
          </p:nvPr>
        </p:nvSpPr>
        <p:spPr>
          <a:prstGeom prst="rect">
            <a:avLst/>
          </a:prstGeom>
        </p:spPr>
        <p:txBody>
          <a:bodyPr/>
          <a:lstStyle>
            <a:lvl1pPr>
              <a:defRPr>
                <a:gradFill flip="none" rotWithShape="1">
                  <a:gsLst>
                    <a:gs pos="0">
                      <a:schemeClr val="accent4">
                        <a:hueOff val="475731"/>
                        <a:satOff val="-4338"/>
                        <a:lumOff val="10182"/>
                      </a:schemeClr>
                    </a:gs>
                    <a:gs pos="100000">
                      <a:schemeClr val="accent5">
                        <a:hueOff val="106044"/>
                        <a:satOff val="10158"/>
                        <a:lumOff val="16042"/>
                      </a:schemeClr>
                    </a:gs>
                  </a:gsLst>
                  <a:lin ang="2700000" scaled="0"/>
                </a:gradFill>
              </a:defRPr>
            </a:lvl1pPr>
          </a:lstStyle>
          <a:p>
            <a:pPr/>
            <a:r>
              <a:t> “There are two link-state routing protocols, OSPF and IS-IS, in use. OSPF being the most popular implementation.”</a:t>
            </a:r>
          </a:p>
        </p:txBody>
      </p:sp>
    </p:spTree>
  </p:cSld>
  <p:clrMapOvr>
    <a:masterClrMapping/>
  </p:clrMapOvr>
  <mc:AlternateContent xmlns:mc="http://schemas.openxmlformats.org/markup-compatibility/2006">
    <mc:Choice xmlns:p14="http://schemas.microsoft.com/office/powerpoint/2010/main" Requires="p14">
      <p:transition spd="fast" advClick="1" p14:dur="750">
        <p:push dir="l"/>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22_ColorGradient">
  <a:themeElements>
    <a:clrScheme name="22_ColorGradient">
      <a:dk1>
        <a:srgbClr val="D000FF"/>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400" rtl="0" fontAlgn="auto" latinLnBrk="0" hangingPunct="0">
          <a:lnSpc>
            <a:spcPct val="100000"/>
          </a:lnSpc>
          <a:spcBef>
            <a:spcPts val="2400"/>
          </a:spcBef>
          <a:spcAft>
            <a:spcPts val="0"/>
          </a:spcAft>
          <a:buClrTx/>
          <a:buSzTx/>
          <a:buFontTx/>
          <a:buNone/>
          <a:tabLst/>
          <a:defRPr b="0" baseline="0" cap="none" i="0" spc="0" strike="noStrike" sz="48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